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Muli" charset="1" panose="00000500000000000000"/>
      <p:regular r:id="rId29"/>
    </p:embeddedFont>
    <p:embeddedFont>
      <p:font typeface="Faustina Semi-Bold" charset="1" panose="00000700000000000000"/>
      <p:regular r:id="rId30"/>
    </p:embeddedFont>
    <p:embeddedFont>
      <p:font typeface="Faustina" charset="1" panose="00000500000000000000"/>
      <p:regular r:id="rId31"/>
    </p:embeddedFont>
    <p:embeddedFont>
      <p:font typeface="Faustina Bold" charset="1" panose="00000800000000000000"/>
      <p:regular r:id="rId32"/>
    </p:embeddedFont>
    <p:embeddedFont>
      <p:font typeface="Asap Semi-Bold" charset="1" panose="020F0704030202060203"/>
      <p:regular r:id="rId33"/>
    </p:embeddedFont>
    <p:embeddedFont>
      <p:font typeface="Cabin Semi-Bold" charset="1" panose="00000700000000000000"/>
      <p:regular r:id="rId34"/>
    </p:embeddedFont>
    <p:embeddedFont>
      <p:font typeface="Cabin Bold" charset="1" panose="000008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6.png" Type="http://schemas.openxmlformats.org/officeDocument/2006/relationships/image"/><Relationship Id="rId6" Target="../media/image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7.png" Type="http://schemas.openxmlformats.org/officeDocument/2006/relationships/image"/><Relationship Id="rId6" Target="../media/image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 Id="rId7" Target="../media/image23.png" Type="http://schemas.openxmlformats.org/officeDocument/2006/relationships/image"/><Relationship Id="rId8" Target="../media/image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4.png" Type="http://schemas.openxmlformats.org/officeDocument/2006/relationships/image"/><Relationship Id="rId5" Target="../media/image11.png" Type="http://schemas.openxmlformats.org/officeDocument/2006/relationships/image"/><Relationship Id="rId6" Target="../media/image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5.png" Type="http://schemas.openxmlformats.org/officeDocument/2006/relationships/image"/><Relationship Id="rId5" Target="../media/image11.png" Type="http://schemas.openxmlformats.org/officeDocument/2006/relationships/image"/><Relationship Id="rId6" Target="../media/image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11.png" Type="http://schemas.openxmlformats.org/officeDocument/2006/relationships/image"/><Relationship Id="rId5" Target="../media/image26.png" Type="http://schemas.openxmlformats.org/officeDocument/2006/relationships/image"/><Relationship Id="rId6" Target="../media/image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11.png" Type="http://schemas.openxmlformats.org/officeDocument/2006/relationships/image"/><Relationship Id="rId5" Target="../media/image27.png" Type="http://schemas.openxmlformats.org/officeDocument/2006/relationships/image"/><Relationship Id="rId6" Target="../media/image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11.png" Type="http://schemas.openxmlformats.org/officeDocument/2006/relationships/image"/><Relationship Id="rId5" Target="../media/image28.png" Type="http://schemas.openxmlformats.org/officeDocument/2006/relationships/image"/><Relationship Id="rId6" Target="../media/image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11.png" Type="http://schemas.openxmlformats.org/officeDocument/2006/relationships/image"/><Relationship Id="rId5" Target="../media/image29.png" Type="http://schemas.openxmlformats.org/officeDocument/2006/relationships/image"/><Relationship Id="rId6" Target="../media/image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11.png" Type="http://schemas.openxmlformats.org/officeDocument/2006/relationships/image"/><Relationship Id="rId5" Target="../media/image30.png" Type="http://schemas.openxmlformats.org/officeDocument/2006/relationships/image"/><Relationship Id="rId6" Target="../media/image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png" Type="http://schemas.openxmlformats.org/officeDocument/2006/relationships/image"/><Relationship Id="rId4" Target="../media/image7.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11.png" Type="http://schemas.openxmlformats.org/officeDocument/2006/relationships/image"/><Relationship Id="rId5" Target="../media/image31.png" Type="http://schemas.openxmlformats.org/officeDocument/2006/relationships/image"/><Relationship Id="rId6" Target="../media/image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11.png" Type="http://schemas.openxmlformats.org/officeDocument/2006/relationships/image"/><Relationship Id="rId5" Target="../media/image32.png" Type="http://schemas.openxmlformats.org/officeDocument/2006/relationships/image"/><Relationship Id="rId6" Target="../media/image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2.png" Type="http://schemas.openxmlformats.org/officeDocument/2006/relationships/image"/><Relationship Id="rId4" Target="../media/image9.png" Type="http://schemas.openxmlformats.org/officeDocument/2006/relationships/image"/><Relationship Id="rId5" Target="../media/image7.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1.png" Type="http://schemas.openxmlformats.org/officeDocument/2006/relationships/image"/><Relationship Id="rId4" Target="../media/image33.png" Type="http://schemas.openxmlformats.org/officeDocument/2006/relationships/image"/><Relationship Id="rId5"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4.png" Type="http://schemas.openxmlformats.org/officeDocument/2006/relationships/image"/><Relationship Id="rId6"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5.png" Type="http://schemas.openxmlformats.org/officeDocument/2006/relationships/image"/><Relationship Id="rId6"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1426652"/>
            <a:ext cx="18206699" cy="0"/>
          </a:xfrm>
          <a:prstGeom prst="line">
            <a:avLst/>
          </a:prstGeom>
          <a:ln cap="flat" w="9525">
            <a:solidFill>
              <a:srgbClr val="FFFFFF">
                <a:alpha val="29804"/>
              </a:srgbClr>
            </a:solidFill>
            <a:prstDash val="solid"/>
            <a:headEnd type="none" len="sm" w="sm"/>
            <a:tailEnd type="none" len="sm" w="sm"/>
          </a:ln>
        </p:spPr>
      </p:sp>
      <p:sp>
        <p:nvSpPr>
          <p:cNvPr name="Freeform 3" id="3"/>
          <p:cNvSpPr/>
          <p:nvPr/>
        </p:nvSpPr>
        <p:spPr>
          <a:xfrm flipH="false" flipV="false" rot="-7874614">
            <a:off x="12504555" y="-1449994"/>
            <a:ext cx="5319852" cy="4016488"/>
          </a:xfrm>
          <a:custGeom>
            <a:avLst/>
            <a:gdLst/>
            <a:ahLst/>
            <a:cxnLst/>
            <a:rect r="r" b="b" t="t" l="l"/>
            <a:pathLst>
              <a:path h="4016488" w="5319852">
                <a:moveTo>
                  <a:pt x="0" y="0"/>
                </a:moveTo>
                <a:lnTo>
                  <a:pt x="5319852" y="0"/>
                </a:lnTo>
                <a:lnTo>
                  <a:pt x="5319852" y="4016488"/>
                </a:lnTo>
                <a:lnTo>
                  <a:pt x="0" y="4016488"/>
                </a:lnTo>
                <a:lnTo>
                  <a:pt x="0" y="0"/>
                </a:lnTo>
                <a:close/>
              </a:path>
            </a:pathLst>
          </a:custGeom>
          <a:blipFill>
            <a:blip r:embed="rId2"/>
            <a:stretch>
              <a:fillRect l="0" t="0" r="0" b="0"/>
            </a:stretch>
          </a:blipFill>
        </p:spPr>
      </p:sp>
      <p:sp>
        <p:nvSpPr>
          <p:cNvPr name="Freeform 4" id="4"/>
          <p:cNvSpPr/>
          <p:nvPr/>
        </p:nvSpPr>
        <p:spPr>
          <a:xfrm flipH="false" flipV="false" rot="0">
            <a:off x="15014141" y="6773751"/>
            <a:ext cx="4490318" cy="3233029"/>
          </a:xfrm>
          <a:custGeom>
            <a:avLst/>
            <a:gdLst/>
            <a:ahLst/>
            <a:cxnLst/>
            <a:rect r="r" b="b" t="t" l="l"/>
            <a:pathLst>
              <a:path h="3233029" w="4490318">
                <a:moveTo>
                  <a:pt x="0" y="0"/>
                </a:moveTo>
                <a:lnTo>
                  <a:pt x="4490318" y="0"/>
                </a:lnTo>
                <a:lnTo>
                  <a:pt x="4490318" y="3233029"/>
                </a:lnTo>
                <a:lnTo>
                  <a:pt x="0" y="3233029"/>
                </a:lnTo>
                <a:lnTo>
                  <a:pt x="0" y="0"/>
                </a:lnTo>
                <a:close/>
              </a:path>
            </a:pathLst>
          </a:custGeom>
          <a:blipFill>
            <a:blip r:embed="rId3"/>
            <a:stretch>
              <a:fillRect l="0" t="0" r="0" b="0"/>
            </a:stretch>
          </a:blipFill>
        </p:spPr>
      </p:sp>
      <p:grpSp>
        <p:nvGrpSpPr>
          <p:cNvPr name="Group 5" id="5"/>
          <p:cNvGrpSpPr/>
          <p:nvPr/>
        </p:nvGrpSpPr>
        <p:grpSpPr>
          <a:xfrm rot="0">
            <a:off x="1028700" y="463888"/>
            <a:ext cx="5339192" cy="531623"/>
            <a:chOff x="0" y="0"/>
            <a:chExt cx="7118923" cy="708831"/>
          </a:xfrm>
        </p:grpSpPr>
        <p:sp>
          <p:nvSpPr>
            <p:cNvPr name="TextBox 6" id="6"/>
            <p:cNvSpPr txBox="true"/>
            <p:nvPr/>
          </p:nvSpPr>
          <p:spPr>
            <a:xfrm rot="0">
              <a:off x="1117286" y="116734"/>
              <a:ext cx="6001637" cy="449751"/>
            </a:xfrm>
            <a:prstGeom prst="rect">
              <a:avLst/>
            </a:prstGeom>
          </p:spPr>
          <p:txBody>
            <a:bodyPr anchor="t" rtlCol="false" tIns="0" lIns="0" bIns="0" rIns="0">
              <a:spAutoFit/>
            </a:bodyPr>
            <a:lstStyle/>
            <a:p>
              <a:pPr algn="l">
                <a:lnSpc>
                  <a:spcPts val="2801"/>
                </a:lnSpc>
                <a:spcBef>
                  <a:spcPct val="0"/>
                </a:spcBef>
              </a:pPr>
              <a:r>
                <a:rPr lang="en-US" sz="2001">
                  <a:solidFill>
                    <a:srgbClr val="FFFFFF"/>
                  </a:solidFill>
                  <a:latin typeface="Muli"/>
                  <a:ea typeface="Muli"/>
                  <a:cs typeface="Muli"/>
                  <a:sym typeface="Muli"/>
                </a:rPr>
                <a:t>THÊM TÊN CÔNG TY</a:t>
              </a:r>
            </a:p>
          </p:txBody>
        </p:sp>
        <p:sp>
          <p:nvSpPr>
            <p:cNvPr name="Freeform 7" id="7"/>
            <p:cNvSpPr/>
            <p:nvPr/>
          </p:nvSpPr>
          <p:spPr>
            <a:xfrm flipH="false" flipV="false" rot="0">
              <a:off x="0" y="0"/>
              <a:ext cx="605729" cy="708831"/>
            </a:xfrm>
            <a:custGeom>
              <a:avLst/>
              <a:gdLst/>
              <a:ahLst/>
              <a:cxnLst/>
              <a:rect r="r" b="b" t="t" l="l"/>
              <a:pathLst>
                <a:path h="708831" w="605729">
                  <a:moveTo>
                    <a:pt x="0" y="0"/>
                  </a:moveTo>
                  <a:lnTo>
                    <a:pt x="605729" y="0"/>
                  </a:lnTo>
                  <a:lnTo>
                    <a:pt x="605729" y="708831"/>
                  </a:lnTo>
                  <a:lnTo>
                    <a:pt x="0" y="7088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8" id="8"/>
          <p:cNvSpPr/>
          <p:nvPr/>
        </p:nvSpPr>
        <p:spPr>
          <a:xfrm flipH="false" flipV="false" rot="757590">
            <a:off x="-5793926" y="4914729"/>
            <a:ext cx="8898153" cy="9185191"/>
          </a:xfrm>
          <a:custGeom>
            <a:avLst/>
            <a:gdLst/>
            <a:ahLst/>
            <a:cxnLst/>
            <a:rect r="r" b="b" t="t" l="l"/>
            <a:pathLst>
              <a:path h="9185191" w="8898153">
                <a:moveTo>
                  <a:pt x="0" y="0"/>
                </a:moveTo>
                <a:lnTo>
                  <a:pt x="8898153" y="0"/>
                </a:lnTo>
                <a:lnTo>
                  <a:pt x="8898153" y="9185191"/>
                </a:lnTo>
                <a:lnTo>
                  <a:pt x="0" y="9185191"/>
                </a:lnTo>
                <a:lnTo>
                  <a:pt x="0" y="0"/>
                </a:lnTo>
                <a:close/>
              </a:path>
            </a:pathLst>
          </a:custGeom>
          <a:blipFill>
            <a:blip r:embed="rId6"/>
            <a:stretch>
              <a:fillRect l="0" t="0" r="0" b="0"/>
            </a:stretch>
          </a:blipFill>
        </p:spPr>
      </p:sp>
      <p:sp>
        <p:nvSpPr>
          <p:cNvPr name="Freeform 9" id="9"/>
          <p:cNvSpPr/>
          <p:nvPr/>
        </p:nvSpPr>
        <p:spPr>
          <a:xfrm flipH="false" flipV="false" rot="0">
            <a:off x="-622436" y="4200721"/>
            <a:ext cx="2170428" cy="1885559"/>
          </a:xfrm>
          <a:custGeom>
            <a:avLst/>
            <a:gdLst/>
            <a:ahLst/>
            <a:cxnLst/>
            <a:rect r="r" b="b" t="t" l="l"/>
            <a:pathLst>
              <a:path h="1885559" w="2170428">
                <a:moveTo>
                  <a:pt x="0" y="0"/>
                </a:moveTo>
                <a:lnTo>
                  <a:pt x="2170428" y="0"/>
                </a:lnTo>
                <a:lnTo>
                  <a:pt x="2170428" y="1885558"/>
                </a:lnTo>
                <a:lnTo>
                  <a:pt x="0" y="1885558"/>
                </a:lnTo>
                <a:lnTo>
                  <a:pt x="0" y="0"/>
                </a:lnTo>
                <a:close/>
              </a:path>
            </a:pathLst>
          </a:custGeom>
          <a:blipFill>
            <a:blip r:embed="rId7"/>
            <a:stretch>
              <a:fillRect l="0" t="0" r="0" b="0"/>
            </a:stretch>
          </a:blipFill>
        </p:spPr>
      </p:sp>
      <p:sp>
        <p:nvSpPr>
          <p:cNvPr name="Freeform 10" id="10"/>
          <p:cNvSpPr/>
          <p:nvPr/>
        </p:nvSpPr>
        <p:spPr>
          <a:xfrm flipH="false" flipV="false" rot="0">
            <a:off x="-199190" y="271995"/>
            <a:ext cx="3857705" cy="2318839"/>
          </a:xfrm>
          <a:custGeom>
            <a:avLst/>
            <a:gdLst/>
            <a:ahLst/>
            <a:cxnLst/>
            <a:rect r="r" b="b" t="t" l="l"/>
            <a:pathLst>
              <a:path h="2318839" w="3857705">
                <a:moveTo>
                  <a:pt x="0" y="0"/>
                </a:moveTo>
                <a:lnTo>
                  <a:pt x="3857705" y="0"/>
                </a:lnTo>
                <a:lnTo>
                  <a:pt x="3857705" y="2318839"/>
                </a:lnTo>
                <a:lnTo>
                  <a:pt x="0" y="2318839"/>
                </a:lnTo>
                <a:lnTo>
                  <a:pt x="0" y="0"/>
                </a:lnTo>
                <a:close/>
              </a:path>
            </a:pathLst>
          </a:custGeom>
          <a:blipFill>
            <a:blip r:embed="rId8"/>
            <a:stretch>
              <a:fillRect l="0" t="0" r="0" b="0"/>
            </a:stretch>
          </a:blipFill>
        </p:spPr>
      </p:sp>
      <p:grpSp>
        <p:nvGrpSpPr>
          <p:cNvPr name="Group 11" id="11"/>
          <p:cNvGrpSpPr/>
          <p:nvPr/>
        </p:nvGrpSpPr>
        <p:grpSpPr>
          <a:xfrm rot="0">
            <a:off x="2946151" y="1825673"/>
            <a:ext cx="12855242" cy="2227580"/>
            <a:chOff x="0" y="0"/>
            <a:chExt cx="17140322" cy="2970106"/>
          </a:xfrm>
        </p:grpSpPr>
        <p:sp>
          <p:nvSpPr>
            <p:cNvPr name="TextBox 12" id="12"/>
            <p:cNvSpPr txBox="true"/>
            <p:nvPr/>
          </p:nvSpPr>
          <p:spPr>
            <a:xfrm rot="0">
              <a:off x="0" y="-19050"/>
              <a:ext cx="17140322" cy="1661583"/>
            </a:xfrm>
            <a:prstGeom prst="rect">
              <a:avLst/>
            </a:prstGeom>
          </p:spPr>
          <p:txBody>
            <a:bodyPr anchor="t" rtlCol="false" tIns="0" lIns="0" bIns="0" rIns="0">
              <a:spAutoFit/>
            </a:bodyPr>
            <a:lstStyle/>
            <a:p>
              <a:pPr algn="ctr">
                <a:lnSpc>
                  <a:spcPts val="4999"/>
                </a:lnSpc>
              </a:pPr>
              <a:r>
                <a:rPr lang="en-US" b="true" sz="3999">
                  <a:solidFill>
                    <a:srgbClr val="170130"/>
                  </a:solidFill>
                  <a:latin typeface="Faustina Semi-Bold"/>
                  <a:ea typeface="Faustina Semi-Bold"/>
                  <a:cs typeface="Faustina Semi-Bold"/>
                  <a:sym typeface="Faustina Semi-Bold"/>
                </a:rPr>
                <a:t>BÁO CÁO </a:t>
              </a:r>
            </a:p>
            <a:p>
              <a:pPr algn="ctr">
                <a:lnSpc>
                  <a:spcPts val="4999"/>
                </a:lnSpc>
              </a:pPr>
              <a:r>
                <a:rPr lang="en-US" sz="3999">
                  <a:solidFill>
                    <a:srgbClr val="170130"/>
                  </a:solidFill>
                  <a:latin typeface="Faustina"/>
                  <a:ea typeface="Faustina"/>
                  <a:cs typeface="Faustina"/>
                  <a:sym typeface="Faustina"/>
                </a:rPr>
                <a:t>ĐỒ ÁN CHUYÊN NGÀNH </a:t>
              </a:r>
            </a:p>
          </p:txBody>
        </p:sp>
        <p:sp>
          <p:nvSpPr>
            <p:cNvPr name="TextBox 13" id="13"/>
            <p:cNvSpPr txBox="true"/>
            <p:nvPr/>
          </p:nvSpPr>
          <p:spPr>
            <a:xfrm rot="0">
              <a:off x="0" y="2347383"/>
              <a:ext cx="14306685" cy="622723"/>
            </a:xfrm>
            <a:prstGeom prst="rect">
              <a:avLst/>
            </a:prstGeom>
          </p:spPr>
          <p:txBody>
            <a:bodyPr anchor="t" rtlCol="false" tIns="0" lIns="0" bIns="0" rIns="0">
              <a:spAutoFit/>
            </a:bodyPr>
            <a:lstStyle/>
            <a:p>
              <a:pPr algn="l">
                <a:lnSpc>
                  <a:spcPts val="3919"/>
                </a:lnSpc>
              </a:pPr>
            </a:p>
          </p:txBody>
        </p:sp>
      </p:grpSp>
      <p:sp>
        <p:nvSpPr>
          <p:cNvPr name="TextBox 14" id="14"/>
          <p:cNvSpPr txBox="true"/>
          <p:nvPr/>
        </p:nvSpPr>
        <p:spPr>
          <a:xfrm rot="0">
            <a:off x="2386319" y="5335437"/>
            <a:ext cx="4727040" cy="1353185"/>
          </a:xfrm>
          <a:prstGeom prst="rect">
            <a:avLst/>
          </a:prstGeom>
        </p:spPr>
        <p:txBody>
          <a:bodyPr anchor="t" rtlCol="false" tIns="0" lIns="0" bIns="0" rIns="0">
            <a:spAutoFit/>
          </a:bodyPr>
          <a:lstStyle/>
          <a:p>
            <a:pPr algn="ctr">
              <a:lnSpc>
                <a:spcPts val="3639"/>
              </a:lnSpc>
            </a:pPr>
            <a:r>
              <a:rPr lang="en-US" sz="2599" spc="228">
                <a:solidFill>
                  <a:srgbClr val="000000"/>
                </a:solidFill>
                <a:latin typeface="Faustina"/>
                <a:ea typeface="Faustina"/>
                <a:cs typeface="Faustina"/>
                <a:sym typeface="Faustina"/>
              </a:rPr>
              <a:t>GIÁO VIÊN HƯỚNG DẪN</a:t>
            </a:r>
          </a:p>
          <a:p>
            <a:pPr algn="ctr">
              <a:lnSpc>
                <a:spcPts val="3639"/>
              </a:lnSpc>
            </a:pPr>
            <a:r>
              <a:rPr lang="en-US" sz="2599" spc="228">
                <a:solidFill>
                  <a:srgbClr val="000000"/>
                </a:solidFill>
                <a:latin typeface="Faustina"/>
                <a:ea typeface="Faustina"/>
                <a:cs typeface="Faustina"/>
                <a:sym typeface="Faustina"/>
              </a:rPr>
              <a:t>THS. pHẠM MINH ĐƯƠNG </a:t>
            </a:r>
          </a:p>
          <a:p>
            <a:pPr algn="ctr">
              <a:lnSpc>
                <a:spcPts val="3639"/>
              </a:lnSpc>
              <a:spcBef>
                <a:spcPct val="0"/>
              </a:spcBef>
            </a:pPr>
          </a:p>
        </p:txBody>
      </p:sp>
      <p:sp>
        <p:nvSpPr>
          <p:cNvPr name="TextBox 15" id="15"/>
          <p:cNvSpPr txBox="true"/>
          <p:nvPr/>
        </p:nvSpPr>
        <p:spPr>
          <a:xfrm rot="0">
            <a:off x="11206955" y="5275227"/>
            <a:ext cx="4170283" cy="923125"/>
          </a:xfrm>
          <a:prstGeom prst="rect">
            <a:avLst/>
          </a:prstGeom>
        </p:spPr>
        <p:txBody>
          <a:bodyPr anchor="t" rtlCol="false" tIns="0" lIns="0" bIns="0" rIns="0">
            <a:spAutoFit/>
          </a:bodyPr>
          <a:lstStyle/>
          <a:p>
            <a:pPr algn="ctr">
              <a:lnSpc>
                <a:spcPts val="3719"/>
              </a:lnSpc>
            </a:pPr>
            <a:r>
              <a:rPr lang="en-US" sz="2656" spc="233">
                <a:solidFill>
                  <a:srgbClr val="000000"/>
                </a:solidFill>
                <a:latin typeface="Faustina"/>
                <a:ea typeface="Faustina"/>
                <a:cs typeface="Faustina"/>
                <a:sym typeface="Faustina"/>
              </a:rPr>
              <a:t>sINH VIÊN THỰC HIỆN</a:t>
            </a:r>
          </a:p>
          <a:p>
            <a:pPr algn="ctr">
              <a:lnSpc>
                <a:spcPts val="3719"/>
              </a:lnSpc>
              <a:spcBef>
                <a:spcPct val="0"/>
              </a:spcBef>
            </a:pPr>
            <a:r>
              <a:rPr lang="en-US" sz="2656" spc="233">
                <a:solidFill>
                  <a:srgbClr val="000000"/>
                </a:solidFill>
                <a:latin typeface="Faustina"/>
                <a:ea typeface="Faustina"/>
                <a:cs typeface="Faustina"/>
                <a:sym typeface="Faustina"/>
              </a:rPr>
              <a:t>nGUYỄN THỊ mỸ TUYỀN</a:t>
            </a:r>
          </a:p>
        </p:txBody>
      </p:sp>
      <p:sp>
        <p:nvSpPr>
          <p:cNvPr name="TextBox 16" id="16"/>
          <p:cNvSpPr txBox="true"/>
          <p:nvPr/>
        </p:nvSpPr>
        <p:spPr>
          <a:xfrm rot="0">
            <a:off x="1729663" y="3216376"/>
            <a:ext cx="14287453" cy="1260311"/>
          </a:xfrm>
          <a:prstGeom prst="rect">
            <a:avLst/>
          </a:prstGeom>
        </p:spPr>
        <p:txBody>
          <a:bodyPr anchor="t" rtlCol="false" tIns="0" lIns="0" bIns="0" rIns="0">
            <a:spAutoFit/>
          </a:bodyPr>
          <a:lstStyle/>
          <a:p>
            <a:pPr algn="ctr">
              <a:lnSpc>
                <a:spcPts val="5084"/>
              </a:lnSpc>
            </a:pPr>
            <a:r>
              <a:rPr lang="en-US" sz="3631" spc="319">
                <a:solidFill>
                  <a:srgbClr val="000000"/>
                </a:solidFill>
                <a:latin typeface="Faustina"/>
                <a:ea typeface="Faustina"/>
                <a:cs typeface="Faustina"/>
                <a:sym typeface="Faustina"/>
              </a:rPr>
              <a:t>ĐÊ TÀI:</a:t>
            </a:r>
          </a:p>
          <a:p>
            <a:pPr algn="ctr">
              <a:lnSpc>
                <a:spcPts val="5084"/>
              </a:lnSpc>
              <a:spcBef>
                <a:spcPct val="0"/>
              </a:spcBef>
            </a:pPr>
            <a:r>
              <a:rPr lang="en-US" b="true" sz="3631" spc="319">
                <a:solidFill>
                  <a:srgbClr val="000000"/>
                </a:solidFill>
                <a:latin typeface="Faustina Bold"/>
                <a:ea typeface="Faustina Bold"/>
                <a:cs typeface="Faustina Bold"/>
                <a:sym typeface="Faustina Bold"/>
              </a:rPr>
              <a:t>XÂY DỰNG WEBSITE BÁN SẢN PHẨM VÀ PHỤ KIỆN APPLE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70822" y="8976974"/>
            <a:ext cx="4753034" cy="3778488"/>
          </a:xfrm>
          <a:custGeom>
            <a:avLst/>
            <a:gdLst/>
            <a:ahLst/>
            <a:cxnLst/>
            <a:rect r="r" b="b" t="t" l="l"/>
            <a:pathLst>
              <a:path h="3778488" w="4753034">
                <a:moveTo>
                  <a:pt x="0" y="0"/>
                </a:moveTo>
                <a:lnTo>
                  <a:pt x="4753034" y="0"/>
                </a:lnTo>
                <a:lnTo>
                  <a:pt x="4753034" y="3778488"/>
                </a:lnTo>
                <a:lnTo>
                  <a:pt x="0" y="3778488"/>
                </a:lnTo>
                <a:lnTo>
                  <a:pt x="0" y="0"/>
                </a:lnTo>
                <a:close/>
              </a:path>
            </a:pathLst>
          </a:custGeom>
          <a:blipFill>
            <a:blip r:embed="rId2"/>
            <a:stretch>
              <a:fillRect l="-81" t="0" r="-81" b="-33683"/>
            </a:stretch>
          </a:blipFill>
        </p:spPr>
      </p:sp>
      <p:sp>
        <p:nvSpPr>
          <p:cNvPr name="Freeform 3" id="3"/>
          <p:cNvSpPr/>
          <p:nvPr/>
        </p:nvSpPr>
        <p:spPr>
          <a:xfrm flipH="false" flipV="false" rot="0">
            <a:off x="-955604" y="8539910"/>
            <a:ext cx="3147329" cy="3187168"/>
          </a:xfrm>
          <a:custGeom>
            <a:avLst/>
            <a:gdLst/>
            <a:ahLst/>
            <a:cxnLst/>
            <a:rect r="r" b="b" t="t" l="l"/>
            <a:pathLst>
              <a:path h="3187168" w="3147329">
                <a:moveTo>
                  <a:pt x="0" y="0"/>
                </a:moveTo>
                <a:lnTo>
                  <a:pt x="3147329" y="0"/>
                </a:lnTo>
                <a:lnTo>
                  <a:pt x="3147329" y="3187169"/>
                </a:lnTo>
                <a:lnTo>
                  <a:pt x="0" y="3187169"/>
                </a:lnTo>
                <a:lnTo>
                  <a:pt x="0" y="0"/>
                </a:lnTo>
                <a:close/>
              </a:path>
            </a:pathLst>
          </a:custGeom>
          <a:blipFill>
            <a:blip r:embed="rId3"/>
            <a:stretch>
              <a:fillRect l="0" t="0" r="0" b="0"/>
            </a:stretch>
          </a:blipFill>
        </p:spPr>
      </p:sp>
      <p:sp>
        <p:nvSpPr>
          <p:cNvPr name="AutoShape 4" id="4"/>
          <p:cNvSpPr/>
          <p:nvPr/>
        </p:nvSpPr>
        <p:spPr>
          <a:xfrm rot="0">
            <a:off x="0" y="9258300"/>
            <a:ext cx="162602" cy="1028700"/>
          </a:xfrm>
          <a:prstGeom prst="rect">
            <a:avLst/>
          </a:prstGeom>
          <a:solidFill>
            <a:srgbClr val="6343E8"/>
          </a:solidFill>
        </p:spPr>
      </p:sp>
      <p:sp>
        <p:nvSpPr>
          <p:cNvPr name="Freeform 5" id="5"/>
          <p:cNvSpPr/>
          <p:nvPr/>
        </p:nvSpPr>
        <p:spPr>
          <a:xfrm flipH="false" flipV="false" rot="-1235787">
            <a:off x="17140332" y="-399135"/>
            <a:ext cx="1189864" cy="1779235"/>
          </a:xfrm>
          <a:custGeom>
            <a:avLst/>
            <a:gdLst/>
            <a:ahLst/>
            <a:cxnLst/>
            <a:rect r="r" b="b" t="t" l="l"/>
            <a:pathLst>
              <a:path h="1779235" w="1189864">
                <a:moveTo>
                  <a:pt x="0" y="0"/>
                </a:moveTo>
                <a:lnTo>
                  <a:pt x="1189864" y="0"/>
                </a:lnTo>
                <a:lnTo>
                  <a:pt x="1189864" y="1779236"/>
                </a:lnTo>
                <a:lnTo>
                  <a:pt x="0" y="1779236"/>
                </a:lnTo>
                <a:lnTo>
                  <a:pt x="0" y="0"/>
                </a:lnTo>
                <a:close/>
              </a:path>
            </a:pathLst>
          </a:custGeom>
          <a:blipFill>
            <a:blip r:embed="rId4"/>
            <a:stretch>
              <a:fillRect l="0" t="0" r="0" b="0"/>
            </a:stretch>
          </a:blipFill>
        </p:spPr>
      </p:sp>
      <p:sp>
        <p:nvSpPr>
          <p:cNvPr name="Freeform 6" id="6"/>
          <p:cNvSpPr/>
          <p:nvPr/>
        </p:nvSpPr>
        <p:spPr>
          <a:xfrm flipH="false" flipV="false" rot="0">
            <a:off x="2191725" y="2630776"/>
            <a:ext cx="10725312" cy="3285691"/>
          </a:xfrm>
          <a:custGeom>
            <a:avLst/>
            <a:gdLst/>
            <a:ahLst/>
            <a:cxnLst/>
            <a:rect r="r" b="b" t="t" l="l"/>
            <a:pathLst>
              <a:path h="3285691" w="10725312">
                <a:moveTo>
                  <a:pt x="0" y="0"/>
                </a:moveTo>
                <a:lnTo>
                  <a:pt x="10725312" y="0"/>
                </a:lnTo>
                <a:lnTo>
                  <a:pt x="10725312" y="3285690"/>
                </a:lnTo>
                <a:lnTo>
                  <a:pt x="0" y="3285690"/>
                </a:lnTo>
                <a:lnTo>
                  <a:pt x="0" y="0"/>
                </a:lnTo>
                <a:close/>
              </a:path>
            </a:pathLst>
          </a:custGeom>
          <a:blipFill>
            <a:blip r:embed="rId5"/>
            <a:stretch>
              <a:fillRect l="0" t="0" r="0" b="0"/>
            </a:stretch>
          </a:blipFill>
        </p:spPr>
      </p:sp>
      <p:grpSp>
        <p:nvGrpSpPr>
          <p:cNvPr name="Group 7" id="7"/>
          <p:cNvGrpSpPr/>
          <p:nvPr/>
        </p:nvGrpSpPr>
        <p:grpSpPr>
          <a:xfrm rot="0">
            <a:off x="2902101" y="490483"/>
            <a:ext cx="14110834" cy="2088229"/>
            <a:chOff x="0" y="0"/>
            <a:chExt cx="18814445" cy="2784306"/>
          </a:xfrm>
        </p:grpSpPr>
        <p:sp>
          <p:nvSpPr>
            <p:cNvPr name="TextBox 8" id="8"/>
            <p:cNvSpPr txBox="true"/>
            <p:nvPr/>
          </p:nvSpPr>
          <p:spPr>
            <a:xfrm rot="0">
              <a:off x="0" y="-104775"/>
              <a:ext cx="18814445" cy="1458585"/>
            </a:xfrm>
            <a:prstGeom prst="rect">
              <a:avLst/>
            </a:prstGeom>
          </p:spPr>
          <p:txBody>
            <a:bodyPr anchor="t" rtlCol="false" tIns="0" lIns="0" bIns="0" rIns="0">
              <a:spAutoFit/>
            </a:bodyPr>
            <a:lstStyle/>
            <a:p>
              <a:pPr algn="ctr" marL="0" indent="0" lvl="0">
                <a:lnSpc>
                  <a:spcPts val="9045"/>
                </a:lnSpc>
              </a:pPr>
              <a:r>
                <a:rPr lang="en-US" b="true" sz="6700">
                  <a:solidFill>
                    <a:srgbClr val="170130"/>
                  </a:solidFill>
                  <a:latin typeface="Asap Semi-Bold"/>
                  <a:ea typeface="Asap Semi-Bold"/>
                  <a:cs typeface="Asap Semi-Bold"/>
                  <a:sym typeface="Asap Semi-Bold"/>
                </a:rPr>
                <a:t>Chương 2: Hiện thực hóa nghiên cứu</a:t>
              </a:r>
            </a:p>
          </p:txBody>
        </p:sp>
        <p:sp>
          <p:nvSpPr>
            <p:cNvPr name="TextBox 9" id="9"/>
            <p:cNvSpPr txBox="true"/>
            <p:nvPr/>
          </p:nvSpPr>
          <p:spPr>
            <a:xfrm rot="0">
              <a:off x="2115280" y="1933406"/>
              <a:ext cx="14583885" cy="850900"/>
            </a:xfrm>
            <a:prstGeom prst="rect">
              <a:avLst/>
            </a:prstGeom>
          </p:spPr>
          <p:txBody>
            <a:bodyPr anchor="t" rtlCol="false" tIns="0" lIns="0" bIns="0" rIns="0">
              <a:spAutoFit/>
            </a:bodyPr>
            <a:lstStyle/>
            <a:p>
              <a:pPr algn="ctr">
                <a:lnSpc>
                  <a:spcPts val="5040"/>
                </a:lnSpc>
              </a:pPr>
            </a:p>
          </p:txBody>
        </p:sp>
      </p:grpSp>
      <p:sp>
        <p:nvSpPr>
          <p:cNvPr name="TextBox 10" id="10"/>
          <p:cNvSpPr txBox="true"/>
          <p:nvPr/>
        </p:nvSpPr>
        <p:spPr>
          <a:xfrm rot="0">
            <a:off x="0" y="1979292"/>
            <a:ext cx="10216737" cy="651483"/>
          </a:xfrm>
          <a:prstGeom prst="rect">
            <a:avLst/>
          </a:prstGeom>
        </p:spPr>
        <p:txBody>
          <a:bodyPr anchor="t" rtlCol="false" tIns="0" lIns="0" bIns="0" rIns="0">
            <a:spAutoFit/>
          </a:bodyPr>
          <a:lstStyle/>
          <a:p>
            <a:pPr algn="ctr">
              <a:lnSpc>
                <a:spcPts val="5392"/>
              </a:lnSpc>
              <a:spcBef>
                <a:spcPct val="0"/>
              </a:spcBef>
            </a:pPr>
            <a:r>
              <a:rPr lang="en-US" b="true" sz="3643" spc="182">
                <a:solidFill>
                  <a:srgbClr val="170130"/>
                </a:solidFill>
                <a:latin typeface="Faustina Semi-Bold"/>
                <a:ea typeface="Faustina Semi-Bold"/>
                <a:cs typeface="Faustina Semi-Bold"/>
                <a:sym typeface="Faustina Semi-Bold"/>
              </a:rPr>
              <a:t>Lược đồ use case quản trị thành viên</a:t>
            </a:r>
          </a:p>
        </p:txBody>
      </p:sp>
      <p:sp>
        <p:nvSpPr>
          <p:cNvPr name="TextBox 11" id="11"/>
          <p:cNvSpPr txBox="true"/>
          <p:nvPr/>
        </p:nvSpPr>
        <p:spPr>
          <a:xfrm rot="0">
            <a:off x="1697394" y="6185609"/>
            <a:ext cx="15561906" cy="1897101"/>
          </a:xfrm>
          <a:prstGeom prst="rect">
            <a:avLst/>
          </a:prstGeom>
        </p:spPr>
        <p:txBody>
          <a:bodyPr anchor="t" rtlCol="false" tIns="0" lIns="0" bIns="0" rIns="0">
            <a:spAutoFit/>
          </a:bodyPr>
          <a:lstStyle/>
          <a:p>
            <a:pPr algn="just">
              <a:lnSpc>
                <a:spcPts val="5161"/>
              </a:lnSpc>
            </a:pPr>
            <a:r>
              <a:rPr lang="en-US" b="true" sz="2660" spc="133">
                <a:solidFill>
                  <a:srgbClr val="000000"/>
                </a:solidFill>
                <a:latin typeface="Faustina Semi-Bold"/>
                <a:ea typeface="Faustina Semi-Bold"/>
                <a:cs typeface="Faustina Semi-Bold"/>
                <a:sym typeface="Faustina Semi-Bold"/>
              </a:rPr>
              <a:t>     </a:t>
            </a:r>
            <a:r>
              <a:rPr lang="en-US" b="true" sz="2660" spc="133">
                <a:solidFill>
                  <a:srgbClr val="000000"/>
                </a:solidFill>
                <a:latin typeface="Faustina Semi-Bold"/>
                <a:ea typeface="Faustina Semi-Bold"/>
                <a:cs typeface="Faustina Semi-Bold"/>
                <a:sym typeface="Faustina Semi-Bold"/>
              </a:rPr>
              <a:t>Quản trị khi truy cập vào quản trị thành viên, khi đó tác nhân này có quyền quảnlý các thành viên cũng như phân quyền cho từng thành viên, tác nhân quản trị cũng có quyền tìm kiếm, thêm, cập nhật và xóa thành viên. Bắt buộc tác nhân phải đăng nhập với quyền quản trị.</a:t>
            </a:r>
          </a:p>
        </p:txBody>
      </p:sp>
      <p:sp>
        <p:nvSpPr>
          <p:cNvPr name="Freeform 12" id="12"/>
          <p:cNvSpPr/>
          <p:nvPr/>
        </p:nvSpPr>
        <p:spPr>
          <a:xfrm flipH="false" flipV="false" rot="0">
            <a:off x="-955604" y="-234772"/>
            <a:ext cx="3857705" cy="2318839"/>
          </a:xfrm>
          <a:custGeom>
            <a:avLst/>
            <a:gdLst/>
            <a:ahLst/>
            <a:cxnLst/>
            <a:rect r="r" b="b" t="t" l="l"/>
            <a:pathLst>
              <a:path h="2318839" w="3857705">
                <a:moveTo>
                  <a:pt x="0" y="0"/>
                </a:moveTo>
                <a:lnTo>
                  <a:pt x="3857705" y="0"/>
                </a:lnTo>
                <a:lnTo>
                  <a:pt x="3857705" y="2318839"/>
                </a:lnTo>
                <a:lnTo>
                  <a:pt x="0" y="2318839"/>
                </a:lnTo>
                <a:lnTo>
                  <a:pt x="0" y="0"/>
                </a:lnTo>
                <a:close/>
              </a:path>
            </a:pathLst>
          </a:custGeom>
          <a:blipFill>
            <a:blip r:embed="rId6"/>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70822" y="8976974"/>
            <a:ext cx="4753034" cy="3778488"/>
          </a:xfrm>
          <a:custGeom>
            <a:avLst/>
            <a:gdLst/>
            <a:ahLst/>
            <a:cxnLst/>
            <a:rect r="r" b="b" t="t" l="l"/>
            <a:pathLst>
              <a:path h="3778488" w="4753034">
                <a:moveTo>
                  <a:pt x="0" y="0"/>
                </a:moveTo>
                <a:lnTo>
                  <a:pt x="4753034" y="0"/>
                </a:lnTo>
                <a:lnTo>
                  <a:pt x="4753034" y="3778488"/>
                </a:lnTo>
                <a:lnTo>
                  <a:pt x="0" y="3778488"/>
                </a:lnTo>
                <a:lnTo>
                  <a:pt x="0" y="0"/>
                </a:lnTo>
                <a:close/>
              </a:path>
            </a:pathLst>
          </a:custGeom>
          <a:blipFill>
            <a:blip r:embed="rId2"/>
            <a:stretch>
              <a:fillRect l="-81" t="0" r="-81" b="-33683"/>
            </a:stretch>
          </a:blipFill>
        </p:spPr>
      </p:sp>
      <p:sp>
        <p:nvSpPr>
          <p:cNvPr name="Freeform 3" id="3"/>
          <p:cNvSpPr/>
          <p:nvPr/>
        </p:nvSpPr>
        <p:spPr>
          <a:xfrm flipH="false" flipV="false" rot="0">
            <a:off x="-1492363" y="8244308"/>
            <a:ext cx="3147329" cy="3187168"/>
          </a:xfrm>
          <a:custGeom>
            <a:avLst/>
            <a:gdLst/>
            <a:ahLst/>
            <a:cxnLst/>
            <a:rect r="r" b="b" t="t" l="l"/>
            <a:pathLst>
              <a:path h="3187168" w="3147329">
                <a:moveTo>
                  <a:pt x="0" y="0"/>
                </a:moveTo>
                <a:lnTo>
                  <a:pt x="3147328" y="0"/>
                </a:lnTo>
                <a:lnTo>
                  <a:pt x="3147328" y="3187168"/>
                </a:lnTo>
                <a:lnTo>
                  <a:pt x="0" y="3187168"/>
                </a:lnTo>
                <a:lnTo>
                  <a:pt x="0" y="0"/>
                </a:lnTo>
                <a:close/>
              </a:path>
            </a:pathLst>
          </a:custGeom>
          <a:blipFill>
            <a:blip r:embed="rId3"/>
            <a:stretch>
              <a:fillRect l="0" t="0" r="0" b="0"/>
            </a:stretch>
          </a:blipFill>
        </p:spPr>
      </p:sp>
      <p:sp>
        <p:nvSpPr>
          <p:cNvPr name="AutoShape 4" id="4"/>
          <p:cNvSpPr/>
          <p:nvPr/>
        </p:nvSpPr>
        <p:spPr>
          <a:xfrm rot="0">
            <a:off x="0" y="9258300"/>
            <a:ext cx="162602" cy="1028700"/>
          </a:xfrm>
          <a:prstGeom prst="rect">
            <a:avLst/>
          </a:prstGeom>
          <a:solidFill>
            <a:srgbClr val="6343E8"/>
          </a:solidFill>
        </p:spPr>
      </p:sp>
      <p:sp>
        <p:nvSpPr>
          <p:cNvPr name="Freeform 5" id="5"/>
          <p:cNvSpPr/>
          <p:nvPr/>
        </p:nvSpPr>
        <p:spPr>
          <a:xfrm flipH="false" flipV="false" rot="-1235787">
            <a:off x="17140332" y="-399135"/>
            <a:ext cx="1189864" cy="1779235"/>
          </a:xfrm>
          <a:custGeom>
            <a:avLst/>
            <a:gdLst/>
            <a:ahLst/>
            <a:cxnLst/>
            <a:rect r="r" b="b" t="t" l="l"/>
            <a:pathLst>
              <a:path h="1779235" w="1189864">
                <a:moveTo>
                  <a:pt x="0" y="0"/>
                </a:moveTo>
                <a:lnTo>
                  <a:pt x="1189864" y="0"/>
                </a:lnTo>
                <a:lnTo>
                  <a:pt x="1189864" y="1779236"/>
                </a:lnTo>
                <a:lnTo>
                  <a:pt x="0" y="1779236"/>
                </a:lnTo>
                <a:lnTo>
                  <a:pt x="0" y="0"/>
                </a:lnTo>
                <a:close/>
              </a:path>
            </a:pathLst>
          </a:custGeom>
          <a:blipFill>
            <a:blip r:embed="rId4"/>
            <a:stretch>
              <a:fillRect l="0" t="0" r="0" b="0"/>
            </a:stretch>
          </a:blipFill>
        </p:spPr>
      </p:sp>
      <p:sp>
        <p:nvSpPr>
          <p:cNvPr name="Freeform 6" id="6"/>
          <p:cNvSpPr/>
          <p:nvPr/>
        </p:nvSpPr>
        <p:spPr>
          <a:xfrm flipH="false" flipV="false" rot="0">
            <a:off x="2772497" y="2578713"/>
            <a:ext cx="12159462" cy="3224100"/>
          </a:xfrm>
          <a:custGeom>
            <a:avLst/>
            <a:gdLst/>
            <a:ahLst/>
            <a:cxnLst/>
            <a:rect r="r" b="b" t="t" l="l"/>
            <a:pathLst>
              <a:path h="3224100" w="12159462">
                <a:moveTo>
                  <a:pt x="0" y="0"/>
                </a:moveTo>
                <a:lnTo>
                  <a:pt x="12159462" y="0"/>
                </a:lnTo>
                <a:lnTo>
                  <a:pt x="12159462" y="3224099"/>
                </a:lnTo>
                <a:lnTo>
                  <a:pt x="0" y="3224099"/>
                </a:lnTo>
                <a:lnTo>
                  <a:pt x="0" y="0"/>
                </a:lnTo>
                <a:close/>
              </a:path>
            </a:pathLst>
          </a:custGeom>
          <a:blipFill>
            <a:blip r:embed="rId5"/>
            <a:stretch>
              <a:fillRect l="0" t="0" r="0" b="0"/>
            </a:stretch>
          </a:blipFill>
        </p:spPr>
      </p:sp>
      <p:grpSp>
        <p:nvGrpSpPr>
          <p:cNvPr name="Group 7" id="7"/>
          <p:cNvGrpSpPr/>
          <p:nvPr/>
        </p:nvGrpSpPr>
        <p:grpSpPr>
          <a:xfrm rot="0">
            <a:off x="2602364" y="490483"/>
            <a:ext cx="14110834" cy="2088229"/>
            <a:chOff x="0" y="0"/>
            <a:chExt cx="18814445" cy="2784306"/>
          </a:xfrm>
        </p:grpSpPr>
        <p:sp>
          <p:nvSpPr>
            <p:cNvPr name="TextBox 8" id="8"/>
            <p:cNvSpPr txBox="true"/>
            <p:nvPr/>
          </p:nvSpPr>
          <p:spPr>
            <a:xfrm rot="0">
              <a:off x="0" y="-104775"/>
              <a:ext cx="18814445" cy="1458585"/>
            </a:xfrm>
            <a:prstGeom prst="rect">
              <a:avLst/>
            </a:prstGeom>
          </p:spPr>
          <p:txBody>
            <a:bodyPr anchor="t" rtlCol="false" tIns="0" lIns="0" bIns="0" rIns="0">
              <a:spAutoFit/>
            </a:bodyPr>
            <a:lstStyle/>
            <a:p>
              <a:pPr algn="ctr" marL="0" indent="0" lvl="0">
                <a:lnSpc>
                  <a:spcPts val="9045"/>
                </a:lnSpc>
              </a:pPr>
              <a:r>
                <a:rPr lang="en-US" b="true" sz="6700">
                  <a:solidFill>
                    <a:srgbClr val="170130"/>
                  </a:solidFill>
                  <a:latin typeface="Asap Semi-Bold"/>
                  <a:ea typeface="Asap Semi-Bold"/>
                  <a:cs typeface="Asap Semi-Bold"/>
                  <a:sym typeface="Asap Semi-Bold"/>
                </a:rPr>
                <a:t>Chương 2: Hiện thực hóa nghiên cứu</a:t>
              </a:r>
            </a:p>
          </p:txBody>
        </p:sp>
        <p:sp>
          <p:nvSpPr>
            <p:cNvPr name="TextBox 9" id="9"/>
            <p:cNvSpPr txBox="true"/>
            <p:nvPr/>
          </p:nvSpPr>
          <p:spPr>
            <a:xfrm rot="0">
              <a:off x="2115280" y="1933406"/>
              <a:ext cx="14583885" cy="850900"/>
            </a:xfrm>
            <a:prstGeom prst="rect">
              <a:avLst/>
            </a:prstGeom>
          </p:spPr>
          <p:txBody>
            <a:bodyPr anchor="t" rtlCol="false" tIns="0" lIns="0" bIns="0" rIns="0">
              <a:spAutoFit/>
            </a:bodyPr>
            <a:lstStyle/>
            <a:p>
              <a:pPr algn="ctr">
                <a:lnSpc>
                  <a:spcPts val="5040"/>
                </a:lnSpc>
              </a:pPr>
            </a:p>
          </p:txBody>
        </p:sp>
      </p:grpSp>
      <p:sp>
        <p:nvSpPr>
          <p:cNvPr name="TextBox 10" id="10"/>
          <p:cNvSpPr txBox="true"/>
          <p:nvPr/>
        </p:nvSpPr>
        <p:spPr>
          <a:xfrm rot="0">
            <a:off x="0" y="1979292"/>
            <a:ext cx="11919900" cy="1327758"/>
          </a:xfrm>
          <a:prstGeom prst="rect">
            <a:avLst/>
          </a:prstGeom>
        </p:spPr>
        <p:txBody>
          <a:bodyPr anchor="t" rtlCol="false" tIns="0" lIns="0" bIns="0" rIns="0">
            <a:spAutoFit/>
          </a:bodyPr>
          <a:lstStyle/>
          <a:p>
            <a:pPr algn="ctr">
              <a:lnSpc>
                <a:spcPts val="5392"/>
              </a:lnSpc>
            </a:pPr>
            <a:r>
              <a:rPr lang="en-US" b="true" sz="3643" spc="182">
                <a:solidFill>
                  <a:srgbClr val="170130"/>
                </a:solidFill>
                <a:latin typeface="Faustina Semi-Bold"/>
                <a:ea typeface="Faustina Semi-Bold"/>
                <a:cs typeface="Faustina Semi-Bold"/>
                <a:sym typeface="Faustina Semi-Bold"/>
              </a:rPr>
              <a:t>Lược đồ use case quản trị đơn hàng</a:t>
            </a:r>
          </a:p>
          <a:p>
            <a:pPr algn="ctr">
              <a:lnSpc>
                <a:spcPts val="5392"/>
              </a:lnSpc>
              <a:spcBef>
                <a:spcPct val="0"/>
              </a:spcBef>
            </a:pPr>
          </a:p>
        </p:txBody>
      </p:sp>
      <p:sp>
        <p:nvSpPr>
          <p:cNvPr name="TextBox 11" id="11"/>
          <p:cNvSpPr txBox="true"/>
          <p:nvPr/>
        </p:nvSpPr>
        <p:spPr>
          <a:xfrm rot="0">
            <a:off x="1447597" y="5982540"/>
            <a:ext cx="14809262" cy="4304460"/>
          </a:xfrm>
          <a:prstGeom prst="rect">
            <a:avLst/>
          </a:prstGeom>
        </p:spPr>
        <p:txBody>
          <a:bodyPr anchor="t" rtlCol="false" tIns="0" lIns="0" bIns="0" rIns="0">
            <a:spAutoFit/>
          </a:bodyPr>
          <a:lstStyle/>
          <a:p>
            <a:pPr algn="just">
              <a:lnSpc>
                <a:spcPts val="5913"/>
              </a:lnSpc>
            </a:pPr>
            <a:r>
              <a:rPr lang="en-US" b="true" sz="3048" spc="152">
                <a:solidFill>
                  <a:srgbClr val="000000"/>
                </a:solidFill>
                <a:latin typeface="Faustina Semi-Bold"/>
                <a:ea typeface="Faustina Semi-Bold"/>
                <a:cs typeface="Faustina Semi-Bold"/>
                <a:sym typeface="Faustina Semi-Bold"/>
              </a:rPr>
              <a:t>     Tác nhân quản trị khi thực hiện thao tác quản trị đơn hàng, tác nhân quản trị có </a:t>
            </a:r>
            <a:r>
              <a:rPr lang="en-US" b="true" sz="3048" spc="152">
                <a:solidFill>
                  <a:srgbClr val="000000"/>
                </a:solidFill>
                <a:latin typeface="Faustina Semi-Bold"/>
                <a:ea typeface="Faustina Semi-Bold"/>
                <a:cs typeface="Faustina Semi-Bold"/>
                <a:sym typeface="Faustina Semi-Bold"/>
              </a:rPr>
              <a:t>thể tìm kiếm, cập nhật đơn hàng, sửa đơn hàng cũng như duyệt đơn hàng. Bắt buộc tác nhân phải đăng nhập với quyền quản trị để có thể thực hiện được các thao tác trên.</a:t>
            </a:r>
          </a:p>
          <a:p>
            <a:pPr algn="just">
              <a:lnSpc>
                <a:spcPts val="5525"/>
              </a:lnSpc>
            </a:pPr>
            <a:r>
              <a:rPr lang="en-US" b="true" sz="2848" spc="142">
                <a:solidFill>
                  <a:srgbClr val="000000"/>
                </a:solidFill>
                <a:latin typeface="Faustina Semi-Bold"/>
                <a:ea typeface="Faustina Semi-Bold"/>
                <a:cs typeface="Faustina Semi-Bold"/>
                <a:sym typeface="Faustina Semi-Bold"/>
              </a:rPr>
              <a:t> </a:t>
            </a:r>
          </a:p>
          <a:p>
            <a:pPr algn="just">
              <a:lnSpc>
                <a:spcPts val="5525"/>
              </a:lnSpc>
            </a:pPr>
          </a:p>
        </p:txBody>
      </p:sp>
      <p:sp>
        <p:nvSpPr>
          <p:cNvPr name="Freeform 12" id="12"/>
          <p:cNvSpPr/>
          <p:nvPr/>
        </p:nvSpPr>
        <p:spPr>
          <a:xfrm flipH="false" flipV="false" rot="0">
            <a:off x="-900152" y="-130720"/>
            <a:ext cx="3350117" cy="2318839"/>
          </a:xfrm>
          <a:custGeom>
            <a:avLst/>
            <a:gdLst/>
            <a:ahLst/>
            <a:cxnLst/>
            <a:rect r="r" b="b" t="t" l="l"/>
            <a:pathLst>
              <a:path h="2318839" w="3350117">
                <a:moveTo>
                  <a:pt x="0" y="0"/>
                </a:moveTo>
                <a:lnTo>
                  <a:pt x="3350116" y="0"/>
                </a:lnTo>
                <a:lnTo>
                  <a:pt x="3350116" y="2318840"/>
                </a:lnTo>
                <a:lnTo>
                  <a:pt x="0" y="2318840"/>
                </a:lnTo>
                <a:lnTo>
                  <a:pt x="0" y="0"/>
                </a:lnTo>
                <a:close/>
              </a:path>
            </a:pathLst>
          </a:custGeom>
          <a:blipFill>
            <a:blip r:embed="rId6"/>
            <a:stretch>
              <a:fillRect l="0" t="0" r="-15151"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81301" y="9248775"/>
            <a:ext cx="18206699" cy="0"/>
          </a:xfrm>
          <a:prstGeom prst="line">
            <a:avLst/>
          </a:prstGeom>
          <a:ln cap="flat" w="9525">
            <a:solidFill>
              <a:srgbClr val="170130">
                <a:alpha val="29804"/>
              </a:srgbClr>
            </a:solidFill>
            <a:prstDash val="solid"/>
            <a:headEnd type="none" len="sm" w="sm"/>
            <a:tailEnd type="none" len="sm" w="sm"/>
          </a:ln>
        </p:spPr>
      </p:sp>
      <p:sp>
        <p:nvSpPr>
          <p:cNvPr name="AutoShape 3" id="3"/>
          <p:cNvSpPr/>
          <p:nvPr/>
        </p:nvSpPr>
        <p:spPr>
          <a:xfrm rot="0">
            <a:off x="0" y="9258300"/>
            <a:ext cx="162602" cy="1028700"/>
          </a:xfrm>
          <a:prstGeom prst="rect">
            <a:avLst/>
          </a:prstGeom>
          <a:solidFill>
            <a:srgbClr val="6343E8"/>
          </a:solidFill>
        </p:spPr>
      </p:sp>
      <p:sp>
        <p:nvSpPr>
          <p:cNvPr name="Freeform 4" id="4"/>
          <p:cNvSpPr/>
          <p:nvPr/>
        </p:nvSpPr>
        <p:spPr>
          <a:xfrm flipH="false" flipV="false" rot="0">
            <a:off x="14896768" y="3806427"/>
            <a:ext cx="733741" cy="780576"/>
          </a:xfrm>
          <a:custGeom>
            <a:avLst/>
            <a:gdLst/>
            <a:ahLst/>
            <a:cxnLst/>
            <a:rect r="r" b="b" t="t" l="l"/>
            <a:pathLst>
              <a:path h="780576" w="733741">
                <a:moveTo>
                  <a:pt x="0" y="0"/>
                </a:moveTo>
                <a:lnTo>
                  <a:pt x="733741" y="0"/>
                </a:lnTo>
                <a:lnTo>
                  <a:pt x="733741" y="780576"/>
                </a:lnTo>
                <a:lnTo>
                  <a:pt x="0" y="7805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54892" y="5980748"/>
            <a:ext cx="8046113" cy="4148948"/>
          </a:xfrm>
          <a:custGeom>
            <a:avLst/>
            <a:gdLst/>
            <a:ahLst/>
            <a:cxnLst/>
            <a:rect r="r" b="b" t="t" l="l"/>
            <a:pathLst>
              <a:path h="4148948" w="8046113">
                <a:moveTo>
                  <a:pt x="0" y="0"/>
                </a:moveTo>
                <a:lnTo>
                  <a:pt x="8046113" y="0"/>
                </a:lnTo>
                <a:lnTo>
                  <a:pt x="8046113" y="4148948"/>
                </a:lnTo>
                <a:lnTo>
                  <a:pt x="0" y="4148948"/>
                </a:lnTo>
                <a:lnTo>
                  <a:pt x="0" y="0"/>
                </a:lnTo>
                <a:close/>
              </a:path>
            </a:pathLst>
          </a:custGeom>
          <a:blipFill>
            <a:blip r:embed="rId4"/>
            <a:stretch>
              <a:fillRect l="0" t="0" r="0" b="0"/>
            </a:stretch>
          </a:blipFill>
        </p:spPr>
      </p:sp>
      <p:sp>
        <p:nvSpPr>
          <p:cNvPr name="Freeform 6" id="6"/>
          <p:cNvSpPr/>
          <p:nvPr/>
        </p:nvSpPr>
        <p:spPr>
          <a:xfrm flipH="false" flipV="false" rot="0">
            <a:off x="1854892" y="2792291"/>
            <a:ext cx="8026506" cy="3245218"/>
          </a:xfrm>
          <a:custGeom>
            <a:avLst/>
            <a:gdLst/>
            <a:ahLst/>
            <a:cxnLst/>
            <a:rect r="r" b="b" t="t" l="l"/>
            <a:pathLst>
              <a:path h="3245218" w="8026506">
                <a:moveTo>
                  <a:pt x="0" y="0"/>
                </a:moveTo>
                <a:lnTo>
                  <a:pt x="8026506" y="0"/>
                </a:lnTo>
                <a:lnTo>
                  <a:pt x="8026506" y="3245218"/>
                </a:lnTo>
                <a:lnTo>
                  <a:pt x="0" y="3245218"/>
                </a:lnTo>
                <a:lnTo>
                  <a:pt x="0" y="0"/>
                </a:lnTo>
                <a:close/>
              </a:path>
            </a:pathLst>
          </a:custGeom>
          <a:blipFill>
            <a:blip r:embed="rId5"/>
            <a:stretch>
              <a:fillRect l="0" t="0" r="0" b="0"/>
            </a:stretch>
          </a:blipFill>
        </p:spPr>
      </p:sp>
      <p:sp>
        <p:nvSpPr>
          <p:cNvPr name="Freeform 7" id="7"/>
          <p:cNvSpPr/>
          <p:nvPr/>
        </p:nvSpPr>
        <p:spPr>
          <a:xfrm flipH="false" flipV="false" rot="0">
            <a:off x="10276845" y="3018842"/>
            <a:ext cx="7421964" cy="3763695"/>
          </a:xfrm>
          <a:custGeom>
            <a:avLst/>
            <a:gdLst/>
            <a:ahLst/>
            <a:cxnLst/>
            <a:rect r="r" b="b" t="t" l="l"/>
            <a:pathLst>
              <a:path h="3763695" w="7421964">
                <a:moveTo>
                  <a:pt x="0" y="0"/>
                </a:moveTo>
                <a:lnTo>
                  <a:pt x="7421964" y="0"/>
                </a:lnTo>
                <a:lnTo>
                  <a:pt x="7421964" y="3763695"/>
                </a:lnTo>
                <a:lnTo>
                  <a:pt x="0" y="3763695"/>
                </a:lnTo>
                <a:lnTo>
                  <a:pt x="0" y="0"/>
                </a:lnTo>
                <a:close/>
              </a:path>
            </a:pathLst>
          </a:custGeom>
          <a:blipFill>
            <a:blip r:embed="rId6"/>
            <a:stretch>
              <a:fillRect l="0" t="0" r="0" b="0"/>
            </a:stretch>
          </a:blipFill>
        </p:spPr>
      </p:sp>
      <p:sp>
        <p:nvSpPr>
          <p:cNvPr name="Freeform 8" id="8"/>
          <p:cNvSpPr/>
          <p:nvPr/>
        </p:nvSpPr>
        <p:spPr>
          <a:xfrm flipH="false" flipV="false" rot="0">
            <a:off x="10276845" y="6078562"/>
            <a:ext cx="7582881" cy="1976659"/>
          </a:xfrm>
          <a:custGeom>
            <a:avLst/>
            <a:gdLst/>
            <a:ahLst/>
            <a:cxnLst/>
            <a:rect r="r" b="b" t="t" l="l"/>
            <a:pathLst>
              <a:path h="1976659" w="7582881">
                <a:moveTo>
                  <a:pt x="0" y="0"/>
                </a:moveTo>
                <a:lnTo>
                  <a:pt x="7582881" y="0"/>
                </a:lnTo>
                <a:lnTo>
                  <a:pt x="7582881" y="1976660"/>
                </a:lnTo>
                <a:lnTo>
                  <a:pt x="0" y="1976660"/>
                </a:lnTo>
                <a:lnTo>
                  <a:pt x="0" y="0"/>
                </a:lnTo>
                <a:close/>
              </a:path>
            </a:pathLst>
          </a:custGeom>
          <a:blipFill>
            <a:blip r:embed="rId7"/>
            <a:stretch>
              <a:fillRect l="-4866" t="0" r="-4866" b="0"/>
            </a:stretch>
          </a:blipFill>
        </p:spPr>
      </p:sp>
      <p:sp>
        <p:nvSpPr>
          <p:cNvPr name="TextBox 9" id="9"/>
          <p:cNvSpPr txBox="true"/>
          <p:nvPr/>
        </p:nvSpPr>
        <p:spPr>
          <a:xfrm rot="0">
            <a:off x="2494349" y="554355"/>
            <a:ext cx="13380603" cy="1190625"/>
          </a:xfrm>
          <a:prstGeom prst="rect">
            <a:avLst/>
          </a:prstGeom>
        </p:spPr>
        <p:txBody>
          <a:bodyPr anchor="t" rtlCol="false" tIns="0" lIns="0" bIns="0" rIns="0">
            <a:spAutoFit/>
          </a:bodyPr>
          <a:lstStyle/>
          <a:p>
            <a:pPr algn="ctr" marL="0" indent="0" lvl="0">
              <a:lnSpc>
                <a:spcPts val="9360"/>
              </a:lnSpc>
              <a:spcBef>
                <a:spcPct val="0"/>
              </a:spcBef>
            </a:pPr>
            <a:r>
              <a:rPr lang="en-US" b="true" sz="7800">
                <a:solidFill>
                  <a:srgbClr val="170130"/>
                </a:solidFill>
                <a:latin typeface="Asap Semi-Bold"/>
                <a:ea typeface="Asap Semi-Bold"/>
                <a:cs typeface="Asap Semi-Bold"/>
                <a:sym typeface="Asap Semi-Bold"/>
              </a:rPr>
              <a:t>Chương 3: Kết quả nghiên cứu</a:t>
            </a:r>
          </a:p>
        </p:txBody>
      </p:sp>
      <p:sp>
        <p:nvSpPr>
          <p:cNvPr name="TextBox 10" id="10"/>
          <p:cNvSpPr txBox="true"/>
          <p:nvPr/>
        </p:nvSpPr>
        <p:spPr>
          <a:xfrm rot="0">
            <a:off x="392852" y="1970098"/>
            <a:ext cx="4794606" cy="536443"/>
          </a:xfrm>
          <a:prstGeom prst="rect">
            <a:avLst/>
          </a:prstGeom>
        </p:spPr>
        <p:txBody>
          <a:bodyPr anchor="t" rtlCol="false" tIns="0" lIns="0" bIns="0" rIns="0">
            <a:spAutoFit/>
          </a:bodyPr>
          <a:lstStyle/>
          <a:p>
            <a:pPr algn="ctr" marL="0" indent="0" lvl="0">
              <a:lnSpc>
                <a:spcPts val="4475"/>
              </a:lnSpc>
              <a:spcBef>
                <a:spcPct val="0"/>
              </a:spcBef>
            </a:pPr>
            <a:r>
              <a:rPr lang="en-US" b="true" sz="3196">
                <a:solidFill>
                  <a:srgbClr val="170130"/>
                </a:solidFill>
                <a:latin typeface="Faustina Bold"/>
                <a:ea typeface="Faustina Bold"/>
                <a:cs typeface="Faustina Bold"/>
                <a:sym typeface="Faustina Bold"/>
              </a:rPr>
              <a:t>Giao diện trang chủ</a:t>
            </a:r>
          </a:p>
        </p:txBody>
      </p:sp>
      <p:sp>
        <p:nvSpPr>
          <p:cNvPr name="Freeform 11" id="11"/>
          <p:cNvSpPr/>
          <p:nvPr/>
        </p:nvSpPr>
        <p:spPr>
          <a:xfrm flipH="false" flipV="false" rot="0">
            <a:off x="-607949" y="0"/>
            <a:ext cx="2835807" cy="2318839"/>
          </a:xfrm>
          <a:custGeom>
            <a:avLst/>
            <a:gdLst/>
            <a:ahLst/>
            <a:cxnLst/>
            <a:rect r="r" b="b" t="t" l="l"/>
            <a:pathLst>
              <a:path h="2318839" w="2835807">
                <a:moveTo>
                  <a:pt x="0" y="0"/>
                </a:moveTo>
                <a:lnTo>
                  <a:pt x="2835807" y="0"/>
                </a:lnTo>
                <a:lnTo>
                  <a:pt x="2835807" y="2318839"/>
                </a:lnTo>
                <a:lnTo>
                  <a:pt x="0" y="2318839"/>
                </a:lnTo>
                <a:lnTo>
                  <a:pt x="0" y="0"/>
                </a:lnTo>
                <a:close/>
              </a:path>
            </a:pathLst>
          </a:custGeom>
          <a:blipFill>
            <a:blip r:embed="rId8"/>
            <a:stretch>
              <a:fillRect l="0" t="0" r="-36035"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81301" y="9248775"/>
            <a:ext cx="18206699" cy="0"/>
          </a:xfrm>
          <a:prstGeom prst="line">
            <a:avLst/>
          </a:prstGeom>
          <a:ln cap="flat" w="9525">
            <a:solidFill>
              <a:srgbClr val="170130">
                <a:alpha val="29804"/>
              </a:srgbClr>
            </a:solidFill>
            <a:prstDash val="solid"/>
            <a:headEnd type="none" len="sm" w="sm"/>
            <a:tailEnd type="none" len="sm" w="sm"/>
          </a:ln>
        </p:spPr>
      </p:sp>
      <p:sp>
        <p:nvSpPr>
          <p:cNvPr name="AutoShape 3" id="3"/>
          <p:cNvSpPr/>
          <p:nvPr/>
        </p:nvSpPr>
        <p:spPr>
          <a:xfrm rot="0">
            <a:off x="0" y="9258300"/>
            <a:ext cx="162602" cy="1028700"/>
          </a:xfrm>
          <a:prstGeom prst="rect">
            <a:avLst/>
          </a:prstGeom>
          <a:solidFill>
            <a:srgbClr val="6343E8"/>
          </a:solidFill>
        </p:spPr>
      </p:sp>
      <p:sp>
        <p:nvSpPr>
          <p:cNvPr name="Freeform 4" id="4"/>
          <p:cNvSpPr/>
          <p:nvPr/>
        </p:nvSpPr>
        <p:spPr>
          <a:xfrm flipH="false" flipV="false" rot="0">
            <a:off x="14896768" y="3806427"/>
            <a:ext cx="733741" cy="780576"/>
          </a:xfrm>
          <a:custGeom>
            <a:avLst/>
            <a:gdLst/>
            <a:ahLst/>
            <a:cxnLst/>
            <a:rect r="r" b="b" t="t" l="l"/>
            <a:pathLst>
              <a:path h="780576" w="733741">
                <a:moveTo>
                  <a:pt x="0" y="0"/>
                </a:moveTo>
                <a:lnTo>
                  <a:pt x="733741" y="0"/>
                </a:lnTo>
                <a:lnTo>
                  <a:pt x="733741" y="780576"/>
                </a:lnTo>
                <a:lnTo>
                  <a:pt x="0" y="7805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3945144" y="3317277"/>
            <a:ext cx="8944346" cy="5469154"/>
          </a:xfrm>
          <a:custGeom>
            <a:avLst/>
            <a:gdLst/>
            <a:ahLst/>
            <a:cxnLst/>
            <a:rect r="r" b="b" t="t" l="l"/>
            <a:pathLst>
              <a:path h="5469154" w="8944346">
                <a:moveTo>
                  <a:pt x="0" y="0"/>
                </a:moveTo>
                <a:lnTo>
                  <a:pt x="8944346" y="0"/>
                </a:lnTo>
                <a:lnTo>
                  <a:pt x="8944346" y="5469154"/>
                </a:lnTo>
                <a:lnTo>
                  <a:pt x="0" y="5469154"/>
                </a:lnTo>
                <a:lnTo>
                  <a:pt x="0" y="0"/>
                </a:lnTo>
                <a:close/>
              </a:path>
            </a:pathLst>
          </a:custGeom>
          <a:blipFill>
            <a:blip r:embed="rId4"/>
            <a:stretch>
              <a:fillRect l="0" t="0" r="0" b="0"/>
            </a:stretch>
          </a:blipFill>
        </p:spPr>
      </p:sp>
      <p:sp>
        <p:nvSpPr>
          <p:cNvPr name="TextBox 6" id="6"/>
          <p:cNvSpPr txBox="true"/>
          <p:nvPr/>
        </p:nvSpPr>
        <p:spPr>
          <a:xfrm rot="0">
            <a:off x="2992521" y="846148"/>
            <a:ext cx="13380603" cy="1181100"/>
          </a:xfrm>
          <a:prstGeom prst="rect">
            <a:avLst/>
          </a:prstGeom>
        </p:spPr>
        <p:txBody>
          <a:bodyPr anchor="t" rtlCol="false" tIns="0" lIns="0" bIns="0" rIns="0">
            <a:spAutoFit/>
          </a:bodyPr>
          <a:lstStyle/>
          <a:p>
            <a:pPr algn="ctr" marL="0" indent="0" lvl="0">
              <a:lnSpc>
                <a:spcPts val="9360"/>
              </a:lnSpc>
              <a:spcBef>
                <a:spcPct val="0"/>
              </a:spcBef>
            </a:pPr>
            <a:r>
              <a:rPr lang="en-US" b="true" sz="7800">
                <a:solidFill>
                  <a:srgbClr val="170130"/>
                </a:solidFill>
                <a:latin typeface="Cabin Semi-Bold"/>
                <a:ea typeface="Cabin Semi-Bold"/>
                <a:cs typeface="Cabin Semi-Bold"/>
                <a:sym typeface="Cabin Semi-Bold"/>
              </a:rPr>
              <a:t>Chương 3: Kết quả nghiên cứu</a:t>
            </a:r>
          </a:p>
        </p:txBody>
      </p:sp>
      <p:sp>
        <p:nvSpPr>
          <p:cNvPr name="TextBox 7" id="7"/>
          <p:cNvSpPr txBox="true"/>
          <p:nvPr/>
        </p:nvSpPr>
        <p:spPr>
          <a:xfrm rot="0">
            <a:off x="438270" y="2314109"/>
            <a:ext cx="4794606" cy="536443"/>
          </a:xfrm>
          <a:prstGeom prst="rect">
            <a:avLst/>
          </a:prstGeom>
        </p:spPr>
        <p:txBody>
          <a:bodyPr anchor="t" rtlCol="false" tIns="0" lIns="0" bIns="0" rIns="0">
            <a:spAutoFit/>
          </a:bodyPr>
          <a:lstStyle/>
          <a:p>
            <a:pPr algn="ctr" marL="0" indent="0" lvl="0">
              <a:lnSpc>
                <a:spcPts val="4475"/>
              </a:lnSpc>
              <a:spcBef>
                <a:spcPct val="0"/>
              </a:spcBef>
            </a:pPr>
            <a:r>
              <a:rPr lang="en-US" b="true" sz="3196">
                <a:solidFill>
                  <a:srgbClr val="170130"/>
                </a:solidFill>
                <a:latin typeface="Faustina Bold"/>
                <a:ea typeface="Faustina Bold"/>
                <a:cs typeface="Faustina Bold"/>
                <a:sym typeface="Faustina Bold"/>
              </a:rPr>
              <a:t>Giao diện đăng nhập</a:t>
            </a:r>
          </a:p>
        </p:txBody>
      </p:sp>
      <p:sp>
        <p:nvSpPr>
          <p:cNvPr name="Freeform 8" id="8"/>
          <p:cNvSpPr/>
          <p:nvPr/>
        </p:nvSpPr>
        <p:spPr>
          <a:xfrm flipH="false" flipV="false" rot="0">
            <a:off x="-652980" y="7664716"/>
            <a:ext cx="3147329" cy="3187168"/>
          </a:xfrm>
          <a:custGeom>
            <a:avLst/>
            <a:gdLst/>
            <a:ahLst/>
            <a:cxnLst/>
            <a:rect r="r" b="b" t="t" l="l"/>
            <a:pathLst>
              <a:path h="3187168" w="3147329">
                <a:moveTo>
                  <a:pt x="0" y="0"/>
                </a:moveTo>
                <a:lnTo>
                  <a:pt x="3147329" y="0"/>
                </a:lnTo>
                <a:lnTo>
                  <a:pt x="3147329" y="3187168"/>
                </a:lnTo>
                <a:lnTo>
                  <a:pt x="0" y="3187168"/>
                </a:lnTo>
                <a:lnTo>
                  <a:pt x="0" y="0"/>
                </a:lnTo>
                <a:close/>
              </a:path>
            </a:pathLst>
          </a:custGeom>
          <a:blipFill>
            <a:blip r:embed="rId5"/>
            <a:stretch>
              <a:fillRect l="0" t="0" r="0" b="0"/>
            </a:stretch>
          </a:blipFill>
        </p:spPr>
      </p:sp>
      <p:sp>
        <p:nvSpPr>
          <p:cNvPr name="Freeform 9" id="9"/>
          <p:cNvSpPr/>
          <p:nvPr/>
        </p:nvSpPr>
        <p:spPr>
          <a:xfrm flipH="false" flipV="false" rot="0">
            <a:off x="16373124" y="-1593584"/>
            <a:ext cx="3147329" cy="3187168"/>
          </a:xfrm>
          <a:custGeom>
            <a:avLst/>
            <a:gdLst/>
            <a:ahLst/>
            <a:cxnLst/>
            <a:rect r="r" b="b" t="t" l="l"/>
            <a:pathLst>
              <a:path h="3187168" w="3147329">
                <a:moveTo>
                  <a:pt x="0" y="0"/>
                </a:moveTo>
                <a:lnTo>
                  <a:pt x="3147329" y="0"/>
                </a:lnTo>
                <a:lnTo>
                  <a:pt x="3147329" y="3187168"/>
                </a:lnTo>
                <a:lnTo>
                  <a:pt x="0" y="3187168"/>
                </a:lnTo>
                <a:lnTo>
                  <a:pt x="0" y="0"/>
                </a:lnTo>
                <a:close/>
              </a:path>
            </a:pathLst>
          </a:custGeom>
          <a:blipFill>
            <a:blip r:embed="rId5"/>
            <a:stretch>
              <a:fillRect l="0" t="0" r="0" b="0"/>
            </a:stretch>
          </a:blipFill>
        </p:spPr>
      </p:sp>
      <p:sp>
        <p:nvSpPr>
          <p:cNvPr name="Freeform 10" id="10"/>
          <p:cNvSpPr/>
          <p:nvPr/>
        </p:nvSpPr>
        <p:spPr>
          <a:xfrm flipH="false" flipV="false" rot="0">
            <a:off x="-652980" y="52420"/>
            <a:ext cx="3857705" cy="2318839"/>
          </a:xfrm>
          <a:custGeom>
            <a:avLst/>
            <a:gdLst/>
            <a:ahLst/>
            <a:cxnLst/>
            <a:rect r="r" b="b" t="t" l="l"/>
            <a:pathLst>
              <a:path h="2318839" w="3857705">
                <a:moveTo>
                  <a:pt x="0" y="0"/>
                </a:moveTo>
                <a:lnTo>
                  <a:pt x="3857705" y="0"/>
                </a:lnTo>
                <a:lnTo>
                  <a:pt x="3857705" y="2318839"/>
                </a:lnTo>
                <a:lnTo>
                  <a:pt x="0" y="2318839"/>
                </a:lnTo>
                <a:lnTo>
                  <a:pt x="0" y="0"/>
                </a:lnTo>
                <a:close/>
              </a:path>
            </a:pathLst>
          </a:custGeom>
          <a:blipFill>
            <a:blip r:embed="rId6"/>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896768" y="3806427"/>
            <a:ext cx="733741" cy="780576"/>
          </a:xfrm>
          <a:custGeom>
            <a:avLst/>
            <a:gdLst/>
            <a:ahLst/>
            <a:cxnLst/>
            <a:rect r="r" b="b" t="t" l="l"/>
            <a:pathLst>
              <a:path h="780576" w="733741">
                <a:moveTo>
                  <a:pt x="0" y="0"/>
                </a:moveTo>
                <a:lnTo>
                  <a:pt x="733741" y="0"/>
                </a:lnTo>
                <a:lnTo>
                  <a:pt x="733741" y="780576"/>
                </a:lnTo>
                <a:lnTo>
                  <a:pt x="0" y="7805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879664" y="2860646"/>
            <a:ext cx="6645505" cy="6397654"/>
          </a:xfrm>
          <a:custGeom>
            <a:avLst/>
            <a:gdLst/>
            <a:ahLst/>
            <a:cxnLst/>
            <a:rect r="r" b="b" t="t" l="l"/>
            <a:pathLst>
              <a:path h="6397654" w="6645505">
                <a:moveTo>
                  <a:pt x="0" y="0"/>
                </a:moveTo>
                <a:lnTo>
                  <a:pt x="6645505" y="0"/>
                </a:lnTo>
                <a:lnTo>
                  <a:pt x="6645505" y="6397654"/>
                </a:lnTo>
                <a:lnTo>
                  <a:pt x="0" y="6397654"/>
                </a:lnTo>
                <a:lnTo>
                  <a:pt x="0" y="0"/>
                </a:lnTo>
                <a:close/>
              </a:path>
            </a:pathLst>
          </a:custGeom>
          <a:blipFill>
            <a:blip r:embed="rId4"/>
            <a:stretch>
              <a:fillRect l="0" t="0" r="0" b="0"/>
            </a:stretch>
          </a:blipFill>
        </p:spPr>
      </p:sp>
      <p:sp>
        <p:nvSpPr>
          <p:cNvPr name="TextBox 4" id="4"/>
          <p:cNvSpPr txBox="true"/>
          <p:nvPr/>
        </p:nvSpPr>
        <p:spPr>
          <a:xfrm rot="0">
            <a:off x="3107488" y="1027819"/>
            <a:ext cx="13380603" cy="1181100"/>
          </a:xfrm>
          <a:prstGeom prst="rect">
            <a:avLst/>
          </a:prstGeom>
        </p:spPr>
        <p:txBody>
          <a:bodyPr anchor="t" rtlCol="false" tIns="0" lIns="0" bIns="0" rIns="0">
            <a:spAutoFit/>
          </a:bodyPr>
          <a:lstStyle/>
          <a:p>
            <a:pPr algn="ctr" marL="0" indent="0" lvl="0">
              <a:lnSpc>
                <a:spcPts val="9360"/>
              </a:lnSpc>
              <a:spcBef>
                <a:spcPct val="0"/>
              </a:spcBef>
            </a:pPr>
            <a:r>
              <a:rPr lang="en-US" b="true" sz="7800">
                <a:solidFill>
                  <a:srgbClr val="170130"/>
                </a:solidFill>
                <a:latin typeface="Cabin Semi-Bold"/>
                <a:ea typeface="Cabin Semi-Bold"/>
                <a:cs typeface="Cabin Semi-Bold"/>
                <a:sym typeface="Cabin Semi-Bold"/>
              </a:rPr>
              <a:t>Chương 3: Kết quả nghiên cứu</a:t>
            </a:r>
          </a:p>
        </p:txBody>
      </p:sp>
      <p:sp>
        <p:nvSpPr>
          <p:cNvPr name="TextBox 5" id="5"/>
          <p:cNvSpPr txBox="true"/>
          <p:nvPr/>
        </p:nvSpPr>
        <p:spPr>
          <a:xfrm rot="0">
            <a:off x="370144" y="2151769"/>
            <a:ext cx="4794606" cy="536443"/>
          </a:xfrm>
          <a:prstGeom prst="rect">
            <a:avLst/>
          </a:prstGeom>
        </p:spPr>
        <p:txBody>
          <a:bodyPr anchor="t" rtlCol="false" tIns="0" lIns="0" bIns="0" rIns="0">
            <a:spAutoFit/>
          </a:bodyPr>
          <a:lstStyle/>
          <a:p>
            <a:pPr algn="ctr" marL="0" indent="0" lvl="0">
              <a:lnSpc>
                <a:spcPts val="4475"/>
              </a:lnSpc>
              <a:spcBef>
                <a:spcPct val="0"/>
              </a:spcBef>
            </a:pPr>
            <a:r>
              <a:rPr lang="en-US" b="true" sz="3196">
                <a:solidFill>
                  <a:srgbClr val="170130"/>
                </a:solidFill>
                <a:latin typeface="Faustina Bold"/>
                <a:ea typeface="Faustina Bold"/>
                <a:cs typeface="Faustina Bold"/>
                <a:sym typeface="Faustina Bold"/>
              </a:rPr>
              <a:t>Giao diện đăng ký</a:t>
            </a:r>
          </a:p>
        </p:txBody>
      </p:sp>
      <p:sp>
        <p:nvSpPr>
          <p:cNvPr name="Freeform 6" id="6"/>
          <p:cNvSpPr/>
          <p:nvPr/>
        </p:nvSpPr>
        <p:spPr>
          <a:xfrm flipH="false" flipV="false" rot="0">
            <a:off x="15685636" y="-978250"/>
            <a:ext cx="3147329" cy="3187168"/>
          </a:xfrm>
          <a:custGeom>
            <a:avLst/>
            <a:gdLst/>
            <a:ahLst/>
            <a:cxnLst/>
            <a:rect r="r" b="b" t="t" l="l"/>
            <a:pathLst>
              <a:path h="3187168" w="3147329">
                <a:moveTo>
                  <a:pt x="0" y="0"/>
                </a:moveTo>
                <a:lnTo>
                  <a:pt x="3147328" y="0"/>
                </a:lnTo>
                <a:lnTo>
                  <a:pt x="3147328" y="3187169"/>
                </a:lnTo>
                <a:lnTo>
                  <a:pt x="0" y="3187169"/>
                </a:lnTo>
                <a:lnTo>
                  <a:pt x="0" y="0"/>
                </a:lnTo>
                <a:close/>
              </a:path>
            </a:pathLst>
          </a:custGeom>
          <a:blipFill>
            <a:blip r:embed="rId5"/>
            <a:stretch>
              <a:fillRect l="0" t="0" r="0" b="0"/>
            </a:stretch>
          </a:blipFill>
        </p:spPr>
      </p:sp>
      <p:sp>
        <p:nvSpPr>
          <p:cNvPr name="Freeform 7" id="7"/>
          <p:cNvSpPr/>
          <p:nvPr/>
        </p:nvSpPr>
        <p:spPr>
          <a:xfrm flipH="false" flipV="false" rot="0">
            <a:off x="-652980" y="8164310"/>
            <a:ext cx="3147329" cy="3187168"/>
          </a:xfrm>
          <a:custGeom>
            <a:avLst/>
            <a:gdLst/>
            <a:ahLst/>
            <a:cxnLst/>
            <a:rect r="r" b="b" t="t" l="l"/>
            <a:pathLst>
              <a:path h="3187168" w="3147329">
                <a:moveTo>
                  <a:pt x="0" y="0"/>
                </a:moveTo>
                <a:lnTo>
                  <a:pt x="3147329" y="0"/>
                </a:lnTo>
                <a:lnTo>
                  <a:pt x="3147329" y="3187169"/>
                </a:lnTo>
                <a:lnTo>
                  <a:pt x="0" y="3187169"/>
                </a:lnTo>
                <a:lnTo>
                  <a:pt x="0" y="0"/>
                </a:lnTo>
                <a:close/>
              </a:path>
            </a:pathLst>
          </a:custGeom>
          <a:blipFill>
            <a:blip r:embed="rId5"/>
            <a:stretch>
              <a:fillRect l="0" t="0" r="0" b="0"/>
            </a:stretch>
          </a:blipFill>
        </p:spPr>
      </p:sp>
      <p:sp>
        <p:nvSpPr>
          <p:cNvPr name="Freeform 8" id="8"/>
          <p:cNvSpPr/>
          <p:nvPr/>
        </p:nvSpPr>
        <p:spPr>
          <a:xfrm flipH="false" flipV="false" rot="0">
            <a:off x="-652980" y="129726"/>
            <a:ext cx="3857705" cy="2318839"/>
          </a:xfrm>
          <a:custGeom>
            <a:avLst/>
            <a:gdLst/>
            <a:ahLst/>
            <a:cxnLst/>
            <a:rect r="r" b="b" t="t" l="l"/>
            <a:pathLst>
              <a:path h="2318839" w="3857705">
                <a:moveTo>
                  <a:pt x="0" y="0"/>
                </a:moveTo>
                <a:lnTo>
                  <a:pt x="3857705" y="0"/>
                </a:lnTo>
                <a:lnTo>
                  <a:pt x="3857705" y="2318839"/>
                </a:lnTo>
                <a:lnTo>
                  <a:pt x="0" y="2318839"/>
                </a:lnTo>
                <a:lnTo>
                  <a:pt x="0" y="0"/>
                </a:lnTo>
                <a:close/>
              </a:path>
            </a:pathLst>
          </a:custGeom>
          <a:blipFill>
            <a:blip r:embed="rId6"/>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896768" y="3806427"/>
            <a:ext cx="733741" cy="780576"/>
          </a:xfrm>
          <a:custGeom>
            <a:avLst/>
            <a:gdLst/>
            <a:ahLst/>
            <a:cxnLst/>
            <a:rect r="r" b="b" t="t" l="l"/>
            <a:pathLst>
              <a:path h="780576" w="733741">
                <a:moveTo>
                  <a:pt x="0" y="0"/>
                </a:moveTo>
                <a:lnTo>
                  <a:pt x="733741" y="0"/>
                </a:lnTo>
                <a:lnTo>
                  <a:pt x="733741" y="780576"/>
                </a:lnTo>
                <a:lnTo>
                  <a:pt x="0" y="7805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494349" y="563880"/>
            <a:ext cx="13380603" cy="1181100"/>
          </a:xfrm>
          <a:prstGeom prst="rect">
            <a:avLst/>
          </a:prstGeom>
        </p:spPr>
        <p:txBody>
          <a:bodyPr anchor="t" rtlCol="false" tIns="0" lIns="0" bIns="0" rIns="0">
            <a:spAutoFit/>
          </a:bodyPr>
          <a:lstStyle/>
          <a:p>
            <a:pPr algn="ctr" marL="0" indent="0" lvl="0">
              <a:lnSpc>
                <a:spcPts val="9360"/>
              </a:lnSpc>
              <a:spcBef>
                <a:spcPct val="0"/>
              </a:spcBef>
            </a:pPr>
            <a:r>
              <a:rPr lang="en-US" b="true" sz="7800">
                <a:solidFill>
                  <a:srgbClr val="170130"/>
                </a:solidFill>
                <a:latin typeface="Cabin Semi-Bold"/>
                <a:ea typeface="Cabin Semi-Bold"/>
                <a:cs typeface="Cabin Semi-Bold"/>
                <a:sym typeface="Cabin Semi-Bold"/>
              </a:rPr>
              <a:t>Chương 3: Kết quả nghiên cứu</a:t>
            </a:r>
          </a:p>
        </p:txBody>
      </p:sp>
      <p:sp>
        <p:nvSpPr>
          <p:cNvPr name="Freeform 4" id="4"/>
          <p:cNvSpPr/>
          <p:nvPr/>
        </p:nvSpPr>
        <p:spPr>
          <a:xfrm flipH="false" flipV="false" rot="0">
            <a:off x="15685636" y="-978250"/>
            <a:ext cx="3147329" cy="3187168"/>
          </a:xfrm>
          <a:custGeom>
            <a:avLst/>
            <a:gdLst/>
            <a:ahLst/>
            <a:cxnLst/>
            <a:rect r="r" b="b" t="t" l="l"/>
            <a:pathLst>
              <a:path h="3187168" w="3147329">
                <a:moveTo>
                  <a:pt x="0" y="0"/>
                </a:moveTo>
                <a:lnTo>
                  <a:pt x="3147328" y="0"/>
                </a:lnTo>
                <a:lnTo>
                  <a:pt x="3147328" y="3187169"/>
                </a:lnTo>
                <a:lnTo>
                  <a:pt x="0" y="3187169"/>
                </a:lnTo>
                <a:lnTo>
                  <a:pt x="0" y="0"/>
                </a:lnTo>
                <a:close/>
              </a:path>
            </a:pathLst>
          </a:custGeom>
          <a:blipFill>
            <a:blip r:embed="rId4"/>
            <a:stretch>
              <a:fillRect l="0" t="0" r="0" b="0"/>
            </a:stretch>
          </a:blipFill>
        </p:spPr>
      </p:sp>
      <p:sp>
        <p:nvSpPr>
          <p:cNvPr name="Freeform 5" id="5"/>
          <p:cNvSpPr/>
          <p:nvPr/>
        </p:nvSpPr>
        <p:spPr>
          <a:xfrm flipH="false" flipV="false" rot="0">
            <a:off x="-652980" y="8164310"/>
            <a:ext cx="3147329" cy="3187168"/>
          </a:xfrm>
          <a:custGeom>
            <a:avLst/>
            <a:gdLst/>
            <a:ahLst/>
            <a:cxnLst/>
            <a:rect r="r" b="b" t="t" l="l"/>
            <a:pathLst>
              <a:path h="3187168" w="3147329">
                <a:moveTo>
                  <a:pt x="0" y="0"/>
                </a:moveTo>
                <a:lnTo>
                  <a:pt x="3147329" y="0"/>
                </a:lnTo>
                <a:lnTo>
                  <a:pt x="3147329" y="3187169"/>
                </a:lnTo>
                <a:lnTo>
                  <a:pt x="0" y="3187169"/>
                </a:lnTo>
                <a:lnTo>
                  <a:pt x="0" y="0"/>
                </a:lnTo>
                <a:close/>
              </a:path>
            </a:pathLst>
          </a:custGeom>
          <a:blipFill>
            <a:blip r:embed="rId4"/>
            <a:stretch>
              <a:fillRect l="0" t="0" r="0" b="0"/>
            </a:stretch>
          </a:blipFill>
        </p:spPr>
      </p:sp>
      <p:sp>
        <p:nvSpPr>
          <p:cNvPr name="Freeform 6" id="6"/>
          <p:cNvSpPr/>
          <p:nvPr/>
        </p:nvSpPr>
        <p:spPr>
          <a:xfrm flipH="false" flipV="false" rot="0">
            <a:off x="3062160" y="3248703"/>
            <a:ext cx="10801149" cy="5707520"/>
          </a:xfrm>
          <a:custGeom>
            <a:avLst/>
            <a:gdLst/>
            <a:ahLst/>
            <a:cxnLst/>
            <a:rect r="r" b="b" t="t" l="l"/>
            <a:pathLst>
              <a:path h="5707520" w="10801149">
                <a:moveTo>
                  <a:pt x="0" y="0"/>
                </a:moveTo>
                <a:lnTo>
                  <a:pt x="10801149" y="0"/>
                </a:lnTo>
                <a:lnTo>
                  <a:pt x="10801149" y="5707520"/>
                </a:lnTo>
                <a:lnTo>
                  <a:pt x="0" y="5707520"/>
                </a:lnTo>
                <a:lnTo>
                  <a:pt x="0" y="0"/>
                </a:lnTo>
                <a:close/>
              </a:path>
            </a:pathLst>
          </a:custGeom>
          <a:blipFill>
            <a:blip r:embed="rId5"/>
            <a:stretch>
              <a:fillRect l="0" t="0" r="0" b="0"/>
            </a:stretch>
          </a:blipFill>
        </p:spPr>
      </p:sp>
      <p:sp>
        <p:nvSpPr>
          <p:cNvPr name="TextBox 7" id="7"/>
          <p:cNvSpPr txBox="true"/>
          <p:nvPr/>
        </p:nvSpPr>
        <p:spPr>
          <a:xfrm rot="0">
            <a:off x="370144" y="2151769"/>
            <a:ext cx="6520478" cy="1096934"/>
          </a:xfrm>
          <a:prstGeom prst="rect">
            <a:avLst/>
          </a:prstGeom>
        </p:spPr>
        <p:txBody>
          <a:bodyPr anchor="t" rtlCol="false" tIns="0" lIns="0" bIns="0" rIns="0">
            <a:spAutoFit/>
          </a:bodyPr>
          <a:lstStyle/>
          <a:p>
            <a:pPr algn="ctr">
              <a:lnSpc>
                <a:spcPts val="4475"/>
              </a:lnSpc>
            </a:pPr>
            <a:r>
              <a:rPr lang="en-US" sz="3196" b="true">
                <a:solidFill>
                  <a:srgbClr val="170130"/>
                </a:solidFill>
                <a:latin typeface="Faustina Bold"/>
                <a:ea typeface="Faustina Bold"/>
                <a:cs typeface="Faustina Bold"/>
                <a:sym typeface="Faustina Bold"/>
              </a:rPr>
              <a:t>Giao diện tìm kiếm sản phẩm</a:t>
            </a:r>
          </a:p>
          <a:p>
            <a:pPr algn="ctr" marL="0" indent="0" lvl="0">
              <a:lnSpc>
                <a:spcPts val="4475"/>
              </a:lnSpc>
              <a:spcBef>
                <a:spcPct val="0"/>
              </a:spcBef>
            </a:pPr>
          </a:p>
        </p:txBody>
      </p:sp>
      <p:sp>
        <p:nvSpPr>
          <p:cNvPr name="Freeform 8" id="8"/>
          <p:cNvSpPr/>
          <p:nvPr/>
        </p:nvSpPr>
        <p:spPr>
          <a:xfrm flipH="false" flipV="false" rot="0">
            <a:off x="-1008168" y="0"/>
            <a:ext cx="3857705" cy="2318839"/>
          </a:xfrm>
          <a:custGeom>
            <a:avLst/>
            <a:gdLst/>
            <a:ahLst/>
            <a:cxnLst/>
            <a:rect r="r" b="b" t="t" l="l"/>
            <a:pathLst>
              <a:path h="2318839" w="3857705">
                <a:moveTo>
                  <a:pt x="0" y="0"/>
                </a:moveTo>
                <a:lnTo>
                  <a:pt x="3857705" y="0"/>
                </a:lnTo>
                <a:lnTo>
                  <a:pt x="3857705" y="2318839"/>
                </a:lnTo>
                <a:lnTo>
                  <a:pt x="0" y="2318839"/>
                </a:lnTo>
                <a:lnTo>
                  <a:pt x="0" y="0"/>
                </a:lnTo>
                <a:close/>
              </a:path>
            </a:pathLst>
          </a:custGeom>
          <a:blipFill>
            <a:blip r:embed="rId6"/>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896768" y="3806427"/>
            <a:ext cx="733741" cy="780576"/>
          </a:xfrm>
          <a:custGeom>
            <a:avLst/>
            <a:gdLst/>
            <a:ahLst/>
            <a:cxnLst/>
            <a:rect r="r" b="b" t="t" l="l"/>
            <a:pathLst>
              <a:path h="780576" w="733741">
                <a:moveTo>
                  <a:pt x="0" y="0"/>
                </a:moveTo>
                <a:lnTo>
                  <a:pt x="733741" y="0"/>
                </a:lnTo>
                <a:lnTo>
                  <a:pt x="733741" y="780576"/>
                </a:lnTo>
                <a:lnTo>
                  <a:pt x="0" y="7805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684013" y="615335"/>
            <a:ext cx="13380603" cy="1181100"/>
          </a:xfrm>
          <a:prstGeom prst="rect">
            <a:avLst/>
          </a:prstGeom>
        </p:spPr>
        <p:txBody>
          <a:bodyPr anchor="t" rtlCol="false" tIns="0" lIns="0" bIns="0" rIns="0">
            <a:spAutoFit/>
          </a:bodyPr>
          <a:lstStyle/>
          <a:p>
            <a:pPr algn="ctr" marL="0" indent="0" lvl="0">
              <a:lnSpc>
                <a:spcPts val="9360"/>
              </a:lnSpc>
              <a:spcBef>
                <a:spcPct val="0"/>
              </a:spcBef>
            </a:pPr>
            <a:r>
              <a:rPr lang="en-US" b="true" sz="7800">
                <a:solidFill>
                  <a:srgbClr val="170130"/>
                </a:solidFill>
                <a:latin typeface="Cabin Semi-Bold"/>
                <a:ea typeface="Cabin Semi-Bold"/>
                <a:cs typeface="Cabin Semi-Bold"/>
                <a:sym typeface="Cabin Semi-Bold"/>
              </a:rPr>
              <a:t>Chương 3: Kết quả nghiên cứu</a:t>
            </a:r>
          </a:p>
        </p:txBody>
      </p:sp>
      <p:sp>
        <p:nvSpPr>
          <p:cNvPr name="Freeform 4" id="4"/>
          <p:cNvSpPr/>
          <p:nvPr/>
        </p:nvSpPr>
        <p:spPr>
          <a:xfrm flipH="false" flipV="false" rot="0">
            <a:off x="15685636" y="-978250"/>
            <a:ext cx="3147329" cy="3187168"/>
          </a:xfrm>
          <a:custGeom>
            <a:avLst/>
            <a:gdLst/>
            <a:ahLst/>
            <a:cxnLst/>
            <a:rect r="r" b="b" t="t" l="l"/>
            <a:pathLst>
              <a:path h="3187168" w="3147329">
                <a:moveTo>
                  <a:pt x="0" y="0"/>
                </a:moveTo>
                <a:lnTo>
                  <a:pt x="3147328" y="0"/>
                </a:lnTo>
                <a:lnTo>
                  <a:pt x="3147328" y="3187169"/>
                </a:lnTo>
                <a:lnTo>
                  <a:pt x="0" y="3187169"/>
                </a:lnTo>
                <a:lnTo>
                  <a:pt x="0" y="0"/>
                </a:lnTo>
                <a:close/>
              </a:path>
            </a:pathLst>
          </a:custGeom>
          <a:blipFill>
            <a:blip r:embed="rId4"/>
            <a:stretch>
              <a:fillRect l="0" t="0" r="0" b="0"/>
            </a:stretch>
          </a:blipFill>
        </p:spPr>
      </p:sp>
      <p:sp>
        <p:nvSpPr>
          <p:cNvPr name="Freeform 5" id="5"/>
          <p:cNvSpPr/>
          <p:nvPr/>
        </p:nvSpPr>
        <p:spPr>
          <a:xfrm flipH="false" flipV="false" rot="0">
            <a:off x="-652980" y="8164310"/>
            <a:ext cx="3147329" cy="3187168"/>
          </a:xfrm>
          <a:custGeom>
            <a:avLst/>
            <a:gdLst/>
            <a:ahLst/>
            <a:cxnLst/>
            <a:rect r="r" b="b" t="t" l="l"/>
            <a:pathLst>
              <a:path h="3187168" w="3147329">
                <a:moveTo>
                  <a:pt x="0" y="0"/>
                </a:moveTo>
                <a:lnTo>
                  <a:pt x="3147329" y="0"/>
                </a:lnTo>
                <a:lnTo>
                  <a:pt x="3147329" y="3187169"/>
                </a:lnTo>
                <a:lnTo>
                  <a:pt x="0" y="3187169"/>
                </a:lnTo>
                <a:lnTo>
                  <a:pt x="0" y="0"/>
                </a:lnTo>
                <a:close/>
              </a:path>
            </a:pathLst>
          </a:custGeom>
          <a:blipFill>
            <a:blip r:embed="rId4"/>
            <a:stretch>
              <a:fillRect l="0" t="0" r="0" b="0"/>
            </a:stretch>
          </a:blipFill>
        </p:spPr>
      </p:sp>
      <p:sp>
        <p:nvSpPr>
          <p:cNvPr name="Freeform 6" id="6"/>
          <p:cNvSpPr/>
          <p:nvPr/>
        </p:nvSpPr>
        <p:spPr>
          <a:xfrm flipH="false" flipV="false" rot="0">
            <a:off x="2684013" y="2964030"/>
            <a:ext cx="11763680" cy="6038141"/>
          </a:xfrm>
          <a:custGeom>
            <a:avLst/>
            <a:gdLst/>
            <a:ahLst/>
            <a:cxnLst/>
            <a:rect r="r" b="b" t="t" l="l"/>
            <a:pathLst>
              <a:path h="6038141" w="11763680">
                <a:moveTo>
                  <a:pt x="0" y="0"/>
                </a:moveTo>
                <a:lnTo>
                  <a:pt x="11763680" y="0"/>
                </a:lnTo>
                <a:lnTo>
                  <a:pt x="11763680" y="6038141"/>
                </a:lnTo>
                <a:lnTo>
                  <a:pt x="0" y="6038141"/>
                </a:lnTo>
                <a:lnTo>
                  <a:pt x="0" y="0"/>
                </a:lnTo>
                <a:close/>
              </a:path>
            </a:pathLst>
          </a:custGeom>
          <a:blipFill>
            <a:blip r:embed="rId5"/>
            <a:stretch>
              <a:fillRect l="0" t="0" r="0" b="0"/>
            </a:stretch>
          </a:blipFill>
        </p:spPr>
      </p:sp>
      <p:sp>
        <p:nvSpPr>
          <p:cNvPr name="TextBox 7" id="7"/>
          <p:cNvSpPr txBox="true"/>
          <p:nvPr/>
        </p:nvSpPr>
        <p:spPr>
          <a:xfrm rot="0">
            <a:off x="370144" y="2151769"/>
            <a:ext cx="6520478" cy="1096934"/>
          </a:xfrm>
          <a:prstGeom prst="rect">
            <a:avLst/>
          </a:prstGeom>
        </p:spPr>
        <p:txBody>
          <a:bodyPr anchor="t" rtlCol="false" tIns="0" lIns="0" bIns="0" rIns="0">
            <a:spAutoFit/>
          </a:bodyPr>
          <a:lstStyle/>
          <a:p>
            <a:pPr algn="ctr">
              <a:lnSpc>
                <a:spcPts val="4475"/>
              </a:lnSpc>
            </a:pPr>
            <a:r>
              <a:rPr lang="en-US" sz="3196" b="true">
                <a:solidFill>
                  <a:srgbClr val="170130"/>
                </a:solidFill>
                <a:latin typeface="Faustina Bold"/>
                <a:ea typeface="Faustina Bold"/>
                <a:cs typeface="Faustina Bold"/>
                <a:sym typeface="Faustina Bold"/>
              </a:rPr>
              <a:t>Giao diện chi tiết sản phẩm</a:t>
            </a:r>
          </a:p>
          <a:p>
            <a:pPr algn="ctr" marL="0" indent="0" lvl="0">
              <a:lnSpc>
                <a:spcPts val="4475"/>
              </a:lnSpc>
              <a:spcBef>
                <a:spcPct val="0"/>
              </a:spcBef>
            </a:pPr>
          </a:p>
        </p:txBody>
      </p:sp>
      <p:sp>
        <p:nvSpPr>
          <p:cNvPr name="Freeform 8" id="8"/>
          <p:cNvSpPr/>
          <p:nvPr/>
        </p:nvSpPr>
        <p:spPr>
          <a:xfrm flipH="false" flipV="false" rot="0">
            <a:off x="-494018" y="98842"/>
            <a:ext cx="3510400" cy="2110076"/>
          </a:xfrm>
          <a:custGeom>
            <a:avLst/>
            <a:gdLst/>
            <a:ahLst/>
            <a:cxnLst/>
            <a:rect r="r" b="b" t="t" l="l"/>
            <a:pathLst>
              <a:path h="2110076" w="3510400">
                <a:moveTo>
                  <a:pt x="0" y="0"/>
                </a:moveTo>
                <a:lnTo>
                  <a:pt x="3510400" y="0"/>
                </a:lnTo>
                <a:lnTo>
                  <a:pt x="3510400" y="2110077"/>
                </a:lnTo>
                <a:lnTo>
                  <a:pt x="0" y="2110077"/>
                </a:lnTo>
                <a:lnTo>
                  <a:pt x="0" y="0"/>
                </a:lnTo>
                <a:close/>
              </a:path>
            </a:pathLst>
          </a:custGeom>
          <a:blipFill>
            <a:blip r:embed="rId6"/>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896768" y="3806427"/>
            <a:ext cx="733741" cy="780576"/>
          </a:xfrm>
          <a:custGeom>
            <a:avLst/>
            <a:gdLst/>
            <a:ahLst/>
            <a:cxnLst/>
            <a:rect r="r" b="b" t="t" l="l"/>
            <a:pathLst>
              <a:path h="780576" w="733741">
                <a:moveTo>
                  <a:pt x="0" y="0"/>
                </a:moveTo>
                <a:lnTo>
                  <a:pt x="733741" y="0"/>
                </a:lnTo>
                <a:lnTo>
                  <a:pt x="733741" y="780576"/>
                </a:lnTo>
                <a:lnTo>
                  <a:pt x="0" y="7805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494349" y="563880"/>
            <a:ext cx="13380603" cy="1181100"/>
          </a:xfrm>
          <a:prstGeom prst="rect">
            <a:avLst/>
          </a:prstGeom>
        </p:spPr>
        <p:txBody>
          <a:bodyPr anchor="t" rtlCol="false" tIns="0" lIns="0" bIns="0" rIns="0">
            <a:spAutoFit/>
          </a:bodyPr>
          <a:lstStyle/>
          <a:p>
            <a:pPr algn="ctr" marL="0" indent="0" lvl="0">
              <a:lnSpc>
                <a:spcPts val="9360"/>
              </a:lnSpc>
              <a:spcBef>
                <a:spcPct val="0"/>
              </a:spcBef>
            </a:pPr>
            <a:r>
              <a:rPr lang="en-US" b="true" sz="7800">
                <a:solidFill>
                  <a:srgbClr val="170130"/>
                </a:solidFill>
                <a:latin typeface="Cabin Semi-Bold"/>
                <a:ea typeface="Cabin Semi-Bold"/>
                <a:cs typeface="Cabin Semi-Bold"/>
                <a:sym typeface="Cabin Semi-Bold"/>
              </a:rPr>
              <a:t>Chương 3: Kết quả nghiên cứu</a:t>
            </a:r>
          </a:p>
        </p:txBody>
      </p:sp>
      <p:sp>
        <p:nvSpPr>
          <p:cNvPr name="Freeform 4" id="4"/>
          <p:cNvSpPr/>
          <p:nvPr/>
        </p:nvSpPr>
        <p:spPr>
          <a:xfrm flipH="false" flipV="false" rot="0">
            <a:off x="15685636" y="-978250"/>
            <a:ext cx="3147329" cy="3187168"/>
          </a:xfrm>
          <a:custGeom>
            <a:avLst/>
            <a:gdLst/>
            <a:ahLst/>
            <a:cxnLst/>
            <a:rect r="r" b="b" t="t" l="l"/>
            <a:pathLst>
              <a:path h="3187168" w="3147329">
                <a:moveTo>
                  <a:pt x="0" y="0"/>
                </a:moveTo>
                <a:lnTo>
                  <a:pt x="3147328" y="0"/>
                </a:lnTo>
                <a:lnTo>
                  <a:pt x="3147328" y="3187169"/>
                </a:lnTo>
                <a:lnTo>
                  <a:pt x="0" y="3187169"/>
                </a:lnTo>
                <a:lnTo>
                  <a:pt x="0" y="0"/>
                </a:lnTo>
                <a:close/>
              </a:path>
            </a:pathLst>
          </a:custGeom>
          <a:blipFill>
            <a:blip r:embed="rId4"/>
            <a:stretch>
              <a:fillRect l="0" t="0" r="0" b="0"/>
            </a:stretch>
          </a:blipFill>
        </p:spPr>
      </p:sp>
      <p:sp>
        <p:nvSpPr>
          <p:cNvPr name="Freeform 5" id="5"/>
          <p:cNvSpPr/>
          <p:nvPr/>
        </p:nvSpPr>
        <p:spPr>
          <a:xfrm flipH="false" flipV="false" rot="0">
            <a:off x="-652980" y="8164310"/>
            <a:ext cx="3147329" cy="3187168"/>
          </a:xfrm>
          <a:custGeom>
            <a:avLst/>
            <a:gdLst/>
            <a:ahLst/>
            <a:cxnLst/>
            <a:rect r="r" b="b" t="t" l="l"/>
            <a:pathLst>
              <a:path h="3187168" w="3147329">
                <a:moveTo>
                  <a:pt x="0" y="0"/>
                </a:moveTo>
                <a:lnTo>
                  <a:pt x="3147329" y="0"/>
                </a:lnTo>
                <a:lnTo>
                  <a:pt x="3147329" y="3187169"/>
                </a:lnTo>
                <a:lnTo>
                  <a:pt x="0" y="3187169"/>
                </a:lnTo>
                <a:lnTo>
                  <a:pt x="0" y="0"/>
                </a:lnTo>
                <a:close/>
              </a:path>
            </a:pathLst>
          </a:custGeom>
          <a:blipFill>
            <a:blip r:embed="rId4"/>
            <a:stretch>
              <a:fillRect l="0" t="0" r="0" b="0"/>
            </a:stretch>
          </a:blipFill>
        </p:spPr>
      </p:sp>
      <p:sp>
        <p:nvSpPr>
          <p:cNvPr name="Freeform 6" id="6"/>
          <p:cNvSpPr/>
          <p:nvPr/>
        </p:nvSpPr>
        <p:spPr>
          <a:xfrm flipH="false" flipV="false" rot="0">
            <a:off x="2698728" y="3975386"/>
            <a:ext cx="12986907" cy="2685623"/>
          </a:xfrm>
          <a:custGeom>
            <a:avLst/>
            <a:gdLst/>
            <a:ahLst/>
            <a:cxnLst/>
            <a:rect r="r" b="b" t="t" l="l"/>
            <a:pathLst>
              <a:path h="2685623" w="12986907">
                <a:moveTo>
                  <a:pt x="0" y="0"/>
                </a:moveTo>
                <a:lnTo>
                  <a:pt x="12986908" y="0"/>
                </a:lnTo>
                <a:lnTo>
                  <a:pt x="12986908" y="2685623"/>
                </a:lnTo>
                <a:lnTo>
                  <a:pt x="0" y="2685623"/>
                </a:lnTo>
                <a:lnTo>
                  <a:pt x="0" y="0"/>
                </a:lnTo>
                <a:close/>
              </a:path>
            </a:pathLst>
          </a:custGeom>
          <a:blipFill>
            <a:blip r:embed="rId5"/>
            <a:stretch>
              <a:fillRect l="0" t="0" r="0" b="0"/>
            </a:stretch>
          </a:blipFill>
        </p:spPr>
      </p:sp>
      <p:sp>
        <p:nvSpPr>
          <p:cNvPr name="TextBox 7" id="7"/>
          <p:cNvSpPr txBox="true"/>
          <p:nvPr/>
        </p:nvSpPr>
        <p:spPr>
          <a:xfrm rot="0">
            <a:off x="370144" y="2537819"/>
            <a:ext cx="6520478" cy="1096934"/>
          </a:xfrm>
          <a:prstGeom prst="rect">
            <a:avLst/>
          </a:prstGeom>
        </p:spPr>
        <p:txBody>
          <a:bodyPr anchor="t" rtlCol="false" tIns="0" lIns="0" bIns="0" rIns="0">
            <a:spAutoFit/>
          </a:bodyPr>
          <a:lstStyle/>
          <a:p>
            <a:pPr algn="ctr">
              <a:lnSpc>
                <a:spcPts val="4475"/>
              </a:lnSpc>
            </a:pPr>
            <a:r>
              <a:rPr lang="en-US" sz="3196" b="true">
                <a:solidFill>
                  <a:srgbClr val="170130"/>
                </a:solidFill>
                <a:latin typeface="Faustina Bold"/>
                <a:ea typeface="Faustina Bold"/>
                <a:cs typeface="Faustina Bold"/>
                <a:sym typeface="Faustina Bold"/>
              </a:rPr>
              <a:t>Giao diện giỏ hàng</a:t>
            </a:r>
          </a:p>
          <a:p>
            <a:pPr algn="ctr" marL="0" indent="0" lvl="0">
              <a:lnSpc>
                <a:spcPts val="4475"/>
              </a:lnSpc>
              <a:spcBef>
                <a:spcPct val="0"/>
              </a:spcBef>
            </a:pPr>
          </a:p>
        </p:txBody>
      </p:sp>
      <p:sp>
        <p:nvSpPr>
          <p:cNvPr name="Freeform 8" id="8"/>
          <p:cNvSpPr/>
          <p:nvPr/>
        </p:nvSpPr>
        <p:spPr>
          <a:xfrm flipH="false" flipV="false" rot="0">
            <a:off x="-514102" y="8495"/>
            <a:ext cx="3394501" cy="2040411"/>
          </a:xfrm>
          <a:custGeom>
            <a:avLst/>
            <a:gdLst/>
            <a:ahLst/>
            <a:cxnLst/>
            <a:rect r="r" b="b" t="t" l="l"/>
            <a:pathLst>
              <a:path h="2040411" w="3394501">
                <a:moveTo>
                  <a:pt x="0" y="0"/>
                </a:moveTo>
                <a:lnTo>
                  <a:pt x="3394501" y="0"/>
                </a:lnTo>
                <a:lnTo>
                  <a:pt x="3394501" y="2040410"/>
                </a:lnTo>
                <a:lnTo>
                  <a:pt x="0" y="2040410"/>
                </a:lnTo>
                <a:lnTo>
                  <a:pt x="0" y="0"/>
                </a:lnTo>
                <a:close/>
              </a:path>
            </a:pathLst>
          </a:custGeom>
          <a:blipFill>
            <a:blip r:embed="rId6"/>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896768" y="3806427"/>
            <a:ext cx="733741" cy="780576"/>
          </a:xfrm>
          <a:custGeom>
            <a:avLst/>
            <a:gdLst/>
            <a:ahLst/>
            <a:cxnLst/>
            <a:rect r="r" b="b" t="t" l="l"/>
            <a:pathLst>
              <a:path h="780576" w="733741">
                <a:moveTo>
                  <a:pt x="0" y="0"/>
                </a:moveTo>
                <a:lnTo>
                  <a:pt x="733741" y="0"/>
                </a:lnTo>
                <a:lnTo>
                  <a:pt x="733741" y="780576"/>
                </a:lnTo>
                <a:lnTo>
                  <a:pt x="0" y="7805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494349" y="563880"/>
            <a:ext cx="13380603" cy="1181100"/>
          </a:xfrm>
          <a:prstGeom prst="rect">
            <a:avLst/>
          </a:prstGeom>
        </p:spPr>
        <p:txBody>
          <a:bodyPr anchor="t" rtlCol="false" tIns="0" lIns="0" bIns="0" rIns="0">
            <a:spAutoFit/>
          </a:bodyPr>
          <a:lstStyle/>
          <a:p>
            <a:pPr algn="ctr" marL="0" indent="0" lvl="0">
              <a:lnSpc>
                <a:spcPts val="9360"/>
              </a:lnSpc>
              <a:spcBef>
                <a:spcPct val="0"/>
              </a:spcBef>
            </a:pPr>
            <a:r>
              <a:rPr lang="en-US" b="true" sz="7800">
                <a:solidFill>
                  <a:srgbClr val="170130"/>
                </a:solidFill>
                <a:latin typeface="Cabin Semi-Bold"/>
                <a:ea typeface="Cabin Semi-Bold"/>
                <a:cs typeface="Cabin Semi-Bold"/>
                <a:sym typeface="Cabin Semi-Bold"/>
              </a:rPr>
              <a:t>Chương 3: Kết quả nghiên cứu</a:t>
            </a:r>
          </a:p>
        </p:txBody>
      </p:sp>
      <p:sp>
        <p:nvSpPr>
          <p:cNvPr name="Freeform 4" id="4"/>
          <p:cNvSpPr/>
          <p:nvPr/>
        </p:nvSpPr>
        <p:spPr>
          <a:xfrm flipH="false" flipV="false" rot="0">
            <a:off x="15685636" y="-978250"/>
            <a:ext cx="3147329" cy="3187168"/>
          </a:xfrm>
          <a:custGeom>
            <a:avLst/>
            <a:gdLst/>
            <a:ahLst/>
            <a:cxnLst/>
            <a:rect r="r" b="b" t="t" l="l"/>
            <a:pathLst>
              <a:path h="3187168" w="3147329">
                <a:moveTo>
                  <a:pt x="0" y="0"/>
                </a:moveTo>
                <a:lnTo>
                  <a:pt x="3147328" y="0"/>
                </a:lnTo>
                <a:lnTo>
                  <a:pt x="3147328" y="3187169"/>
                </a:lnTo>
                <a:lnTo>
                  <a:pt x="0" y="3187169"/>
                </a:lnTo>
                <a:lnTo>
                  <a:pt x="0" y="0"/>
                </a:lnTo>
                <a:close/>
              </a:path>
            </a:pathLst>
          </a:custGeom>
          <a:blipFill>
            <a:blip r:embed="rId4"/>
            <a:stretch>
              <a:fillRect l="0" t="0" r="0" b="0"/>
            </a:stretch>
          </a:blipFill>
        </p:spPr>
      </p:sp>
      <p:sp>
        <p:nvSpPr>
          <p:cNvPr name="Freeform 5" id="5"/>
          <p:cNvSpPr/>
          <p:nvPr/>
        </p:nvSpPr>
        <p:spPr>
          <a:xfrm flipH="false" flipV="false" rot="0">
            <a:off x="-652980" y="8164310"/>
            <a:ext cx="3147329" cy="3187168"/>
          </a:xfrm>
          <a:custGeom>
            <a:avLst/>
            <a:gdLst/>
            <a:ahLst/>
            <a:cxnLst/>
            <a:rect r="r" b="b" t="t" l="l"/>
            <a:pathLst>
              <a:path h="3187168" w="3147329">
                <a:moveTo>
                  <a:pt x="0" y="0"/>
                </a:moveTo>
                <a:lnTo>
                  <a:pt x="3147329" y="0"/>
                </a:lnTo>
                <a:lnTo>
                  <a:pt x="3147329" y="3187169"/>
                </a:lnTo>
                <a:lnTo>
                  <a:pt x="0" y="3187169"/>
                </a:lnTo>
                <a:lnTo>
                  <a:pt x="0" y="0"/>
                </a:lnTo>
                <a:close/>
              </a:path>
            </a:pathLst>
          </a:custGeom>
          <a:blipFill>
            <a:blip r:embed="rId4"/>
            <a:stretch>
              <a:fillRect l="0" t="0" r="0" b="0"/>
            </a:stretch>
          </a:blipFill>
        </p:spPr>
      </p:sp>
      <p:sp>
        <p:nvSpPr>
          <p:cNvPr name="Freeform 6" id="6"/>
          <p:cNvSpPr/>
          <p:nvPr/>
        </p:nvSpPr>
        <p:spPr>
          <a:xfrm flipH="false" flipV="false" rot="0">
            <a:off x="4315052" y="3154937"/>
            <a:ext cx="9239603" cy="5319279"/>
          </a:xfrm>
          <a:custGeom>
            <a:avLst/>
            <a:gdLst/>
            <a:ahLst/>
            <a:cxnLst/>
            <a:rect r="r" b="b" t="t" l="l"/>
            <a:pathLst>
              <a:path h="5319279" w="9239603">
                <a:moveTo>
                  <a:pt x="0" y="0"/>
                </a:moveTo>
                <a:lnTo>
                  <a:pt x="9239603" y="0"/>
                </a:lnTo>
                <a:lnTo>
                  <a:pt x="9239603" y="5319278"/>
                </a:lnTo>
                <a:lnTo>
                  <a:pt x="0" y="5319278"/>
                </a:lnTo>
                <a:lnTo>
                  <a:pt x="0" y="0"/>
                </a:lnTo>
                <a:close/>
              </a:path>
            </a:pathLst>
          </a:custGeom>
          <a:blipFill>
            <a:blip r:embed="rId5"/>
            <a:stretch>
              <a:fillRect l="0" t="0" r="0" b="0"/>
            </a:stretch>
          </a:blipFill>
        </p:spPr>
      </p:sp>
      <p:sp>
        <p:nvSpPr>
          <p:cNvPr name="TextBox 7" id="7"/>
          <p:cNvSpPr txBox="true"/>
          <p:nvPr/>
        </p:nvSpPr>
        <p:spPr>
          <a:xfrm rot="0">
            <a:off x="347435" y="2151769"/>
            <a:ext cx="6520478" cy="536443"/>
          </a:xfrm>
          <a:prstGeom prst="rect">
            <a:avLst/>
          </a:prstGeom>
        </p:spPr>
        <p:txBody>
          <a:bodyPr anchor="t" rtlCol="false" tIns="0" lIns="0" bIns="0" rIns="0">
            <a:spAutoFit/>
          </a:bodyPr>
          <a:lstStyle/>
          <a:p>
            <a:pPr algn="ctr" marL="0" indent="0" lvl="0">
              <a:lnSpc>
                <a:spcPts val="4475"/>
              </a:lnSpc>
              <a:spcBef>
                <a:spcPct val="0"/>
              </a:spcBef>
            </a:pPr>
            <a:r>
              <a:rPr lang="en-US" b="true" sz="3196">
                <a:solidFill>
                  <a:srgbClr val="170130"/>
                </a:solidFill>
                <a:latin typeface="Faustina Bold"/>
                <a:ea typeface="Faustina Bold"/>
                <a:cs typeface="Faustina Bold"/>
                <a:sym typeface="Faustina Bold"/>
              </a:rPr>
              <a:t>  Giao diện điền thông tin đơn hàng</a:t>
            </a:r>
          </a:p>
        </p:txBody>
      </p:sp>
      <p:sp>
        <p:nvSpPr>
          <p:cNvPr name="Freeform 8" id="8"/>
          <p:cNvSpPr/>
          <p:nvPr/>
        </p:nvSpPr>
        <p:spPr>
          <a:xfrm flipH="false" flipV="false" rot="0">
            <a:off x="-568547" y="-4990"/>
            <a:ext cx="3062895" cy="2318839"/>
          </a:xfrm>
          <a:custGeom>
            <a:avLst/>
            <a:gdLst/>
            <a:ahLst/>
            <a:cxnLst/>
            <a:rect r="r" b="b" t="t" l="l"/>
            <a:pathLst>
              <a:path h="2318839" w="3062895">
                <a:moveTo>
                  <a:pt x="0" y="0"/>
                </a:moveTo>
                <a:lnTo>
                  <a:pt x="3062896" y="0"/>
                </a:lnTo>
                <a:lnTo>
                  <a:pt x="3062896" y="2318840"/>
                </a:lnTo>
                <a:lnTo>
                  <a:pt x="0" y="2318840"/>
                </a:lnTo>
                <a:lnTo>
                  <a:pt x="0" y="0"/>
                </a:lnTo>
                <a:close/>
              </a:path>
            </a:pathLst>
          </a:custGeom>
          <a:blipFill>
            <a:blip r:embed="rId6"/>
            <a:stretch>
              <a:fillRect l="0" t="0" r="-25949"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896768" y="3806427"/>
            <a:ext cx="733741" cy="780576"/>
          </a:xfrm>
          <a:custGeom>
            <a:avLst/>
            <a:gdLst/>
            <a:ahLst/>
            <a:cxnLst/>
            <a:rect r="r" b="b" t="t" l="l"/>
            <a:pathLst>
              <a:path h="780576" w="733741">
                <a:moveTo>
                  <a:pt x="0" y="0"/>
                </a:moveTo>
                <a:lnTo>
                  <a:pt x="733741" y="0"/>
                </a:lnTo>
                <a:lnTo>
                  <a:pt x="733741" y="780576"/>
                </a:lnTo>
                <a:lnTo>
                  <a:pt x="0" y="7805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494349" y="563880"/>
            <a:ext cx="13380603" cy="1181100"/>
          </a:xfrm>
          <a:prstGeom prst="rect">
            <a:avLst/>
          </a:prstGeom>
        </p:spPr>
        <p:txBody>
          <a:bodyPr anchor="t" rtlCol="false" tIns="0" lIns="0" bIns="0" rIns="0">
            <a:spAutoFit/>
          </a:bodyPr>
          <a:lstStyle/>
          <a:p>
            <a:pPr algn="ctr" marL="0" indent="0" lvl="0">
              <a:lnSpc>
                <a:spcPts val="9360"/>
              </a:lnSpc>
              <a:spcBef>
                <a:spcPct val="0"/>
              </a:spcBef>
            </a:pPr>
            <a:r>
              <a:rPr lang="en-US" b="true" sz="7800">
                <a:solidFill>
                  <a:srgbClr val="170130"/>
                </a:solidFill>
                <a:latin typeface="Cabin Semi-Bold"/>
                <a:ea typeface="Cabin Semi-Bold"/>
                <a:cs typeface="Cabin Semi-Bold"/>
                <a:sym typeface="Cabin Semi-Bold"/>
              </a:rPr>
              <a:t>Chương 3: Kết quả nghiên cứu</a:t>
            </a:r>
          </a:p>
        </p:txBody>
      </p:sp>
      <p:sp>
        <p:nvSpPr>
          <p:cNvPr name="Freeform 4" id="4"/>
          <p:cNvSpPr/>
          <p:nvPr/>
        </p:nvSpPr>
        <p:spPr>
          <a:xfrm flipH="false" flipV="false" rot="0">
            <a:off x="15685636" y="-978250"/>
            <a:ext cx="3147329" cy="3187168"/>
          </a:xfrm>
          <a:custGeom>
            <a:avLst/>
            <a:gdLst/>
            <a:ahLst/>
            <a:cxnLst/>
            <a:rect r="r" b="b" t="t" l="l"/>
            <a:pathLst>
              <a:path h="3187168" w="3147329">
                <a:moveTo>
                  <a:pt x="0" y="0"/>
                </a:moveTo>
                <a:lnTo>
                  <a:pt x="3147328" y="0"/>
                </a:lnTo>
                <a:lnTo>
                  <a:pt x="3147328" y="3187169"/>
                </a:lnTo>
                <a:lnTo>
                  <a:pt x="0" y="3187169"/>
                </a:lnTo>
                <a:lnTo>
                  <a:pt x="0" y="0"/>
                </a:lnTo>
                <a:close/>
              </a:path>
            </a:pathLst>
          </a:custGeom>
          <a:blipFill>
            <a:blip r:embed="rId4"/>
            <a:stretch>
              <a:fillRect l="0" t="0" r="0" b="0"/>
            </a:stretch>
          </a:blipFill>
        </p:spPr>
      </p:sp>
      <p:sp>
        <p:nvSpPr>
          <p:cNvPr name="Freeform 5" id="5"/>
          <p:cNvSpPr/>
          <p:nvPr/>
        </p:nvSpPr>
        <p:spPr>
          <a:xfrm flipH="false" flipV="false" rot="0">
            <a:off x="-652980" y="8164310"/>
            <a:ext cx="3147329" cy="3187168"/>
          </a:xfrm>
          <a:custGeom>
            <a:avLst/>
            <a:gdLst/>
            <a:ahLst/>
            <a:cxnLst/>
            <a:rect r="r" b="b" t="t" l="l"/>
            <a:pathLst>
              <a:path h="3187168" w="3147329">
                <a:moveTo>
                  <a:pt x="0" y="0"/>
                </a:moveTo>
                <a:lnTo>
                  <a:pt x="3147329" y="0"/>
                </a:lnTo>
                <a:lnTo>
                  <a:pt x="3147329" y="3187169"/>
                </a:lnTo>
                <a:lnTo>
                  <a:pt x="0" y="3187169"/>
                </a:lnTo>
                <a:lnTo>
                  <a:pt x="0" y="0"/>
                </a:lnTo>
                <a:close/>
              </a:path>
            </a:pathLst>
          </a:custGeom>
          <a:blipFill>
            <a:blip r:embed="rId4"/>
            <a:stretch>
              <a:fillRect l="0" t="0" r="0" b="0"/>
            </a:stretch>
          </a:blipFill>
        </p:spPr>
      </p:sp>
      <p:sp>
        <p:nvSpPr>
          <p:cNvPr name="Freeform 6" id="6"/>
          <p:cNvSpPr/>
          <p:nvPr/>
        </p:nvSpPr>
        <p:spPr>
          <a:xfrm flipH="false" flipV="false" rot="0">
            <a:off x="3505909" y="3286269"/>
            <a:ext cx="10948724" cy="5972031"/>
          </a:xfrm>
          <a:custGeom>
            <a:avLst/>
            <a:gdLst/>
            <a:ahLst/>
            <a:cxnLst/>
            <a:rect r="r" b="b" t="t" l="l"/>
            <a:pathLst>
              <a:path h="5972031" w="10948724">
                <a:moveTo>
                  <a:pt x="0" y="0"/>
                </a:moveTo>
                <a:lnTo>
                  <a:pt x="10948724" y="0"/>
                </a:lnTo>
                <a:lnTo>
                  <a:pt x="10948724" y="5972031"/>
                </a:lnTo>
                <a:lnTo>
                  <a:pt x="0" y="5972031"/>
                </a:lnTo>
                <a:lnTo>
                  <a:pt x="0" y="0"/>
                </a:lnTo>
                <a:close/>
              </a:path>
            </a:pathLst>
          </a:custGeom>
          <a:blipFill>
            <a:blip r:embed="rId5"/>
            <a:stretch>
              <a:fillRect l="0" t="0" r="0" b="0"/>
            </a:stretch>
          </a:blipFill>
        </p:spPr>
      </p:sp>
      <p:sp>
        <p:nvSpPr>
          <p:cNvPr name="TextBox 7" id="7"/>
          <p:cNvSpPr txBox="true"/>
          <p:nvPr/>
        </p:nvSpPr>
        <p:spPr>
          <a:xfrm rot="0">
            <a:off x="670887" y="2104144"/>
            <a:ext cx="6475809" cy="653036"/>
          </a:xfrm>
          <a:prstGeom prst="rect">
            <a:avLst/>
          </a:prstGeom>
        </p:spPr>
        <p:txBody>
          <a:bodyPr anchor="t" rtlCol="false" tIns="0" lIns="0" bIns="0" rIns="0">
            <a:spAutoFit/>
          </a:bodyPr>
          <a:lstStyle/>
          <a:p>
            <a:pPr algn="ctr">
              <a:lnSpc>
                <a:spcPts val="5327"/>
              </a:lnSpc>
              <a:spcBef>
                <a:spcPct val="0"/>
              </a:spcBef>
            </a:pPr>
            <a:r>
              <a:rPr lang="en-US" b="true" sz="3599" spc="179">
                <a:solidFill>
                  <a:srgbClr val="170130"/>
                </a:solidFill>
                <a:latin typeface="Cabin Semi-Bold"/>
                <a:ea typeface="Cabin Semi-Bold"/>
                <a:cs typeface="Cabin Semi-Bold"/>
                <a:sym typeface="Cabin Semi-Bold"/>
              </a:rPr>
              <a:t>Giao diện danh sách yêu thích</a:t>
            </a:r>
          </a:p>
        </p:txBody>
      </p:sp>
      <p:sp>
        <p:nvSpPr>
          <p:cNvPr name="Freeform 8" id="8"/>
          <p:cNvSpPr/>
          <p:nvPr/>
        </p:nvSpPr>
        <p:spPr>
          <a:xfrm flipH="false" flipV="false" rot="0">
            <a:off x="-900152" y="0"/>
            <a:ext cx="3394501" cy="2208919"/>
          </a:xfrm>
          <a:custGeom>
            <a:avLst/>
            <a:gdLst/>
            <a:ahLst/>
            <a:cxnLst/>
            <a:rect r="r" b="b" t="t" l="l"/>
            <a:pathLst>
              <a:path h="2208919" w="3394501">
                <a:moveTo>
                  <a:pt x="0" y="0"/>
                </a:moveTo>
                <a:lnTo>
                  <a:pt x="3394501" y="0"/>
                </a:lnTo>
                <a:lnTo>
                  <a:pt x="3394501" y="2208919"/>
                </a:lnTo>
                <a:lnTo>
                  <a:pt x="0" y="2208919"/>
                </a:lnTo>
                <a:lnTo>
                  <a:pt x="0" y="0"/>
                </a:lnTo>
                <a:close/>
              </a:path>
            </a:pathLst>
          </a:custGeom>
          <a:blipFill>
            <a:blip r:embed="rId6"/>
            <a:stretch>
              <a:fillRect l="0" t="0" r="-13645" b="-4976"/>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DF0F2"/>
        </a:solidFill>
      </p:bgPr>
    </p:bg>
    <p:spTree>
      <p:nvGrpSpPr>
        <p:cNvPr id="1" name=""/>
        <p:cNvGrpSpPr/>
        <p:nvPr/>
      </p:nvGrpSpPr>
      <p:grpSpPr>
        <a:xfrm>
          <a:off x="0" y="0"/>
          <a:ext cx="0" cy="0"/>
          <a:chOff x="0" y="0"/>
          <a:chExt cx="0" cy="0"/>
        </a:xfrm>
      </p:grpSpPr>
      <p:sp>
        <p:nvSpPr>
          <p:cNvPr name="Freeform 2" id="2"/>
          <p:cNvSpPr/>
          <p:nvPr/>
        </p:nvSpPr>
        <p:spPr>
          <a:xfrm flipH="false" flipV="false" rot="0">
            <a:off x="-4786094" y="6006436"/>
            <a:ext cx="10569185" cy="8072215"/>
          </a:xfrm>
          <a:custGeom>
            <a:avLst/>
            <a:gdLst/>
            <a:ahLst/>
            <a:cxnLst/>
            <a:rect r="r" b="b" t="t" l="l"/>
            <a:pathLst>
              <a:path h="8072215" w="10569185">
                <a:moveTo>
                  <a:pt x="0" y="0"/>
                </a:moveTo>
                <a:lnTo>
                  <a:pt x="10569185" y="0"/>
                </a:lnTo>
                <a:lnTo>
                  <a:pt x="10569185" y="8072215"/>
                </a:lnTo>
                <a:lnTo>
                  <a:pt x="0" y="8072215"/>
                </a:lnTo>
                <a:lnTo>
                  <a:pt x="0" y="0"/>
                </a:lnTo>
                <a:close/>
              </a:path>
            </a:pathLst>
          </a:custGeom>
          <a:blipFill>
            <a:blip r:embed="rId2"/>
            <a:stretch>
              <a:fillRect l="0" t="0" r="0" b="0"/>
            </a:stretch>
          </a:blipFill>
        </p:spPr>
      </p:sp>
      <p:sp>
        <p:nvSpPr>
          <p:cNvPr name="AutoShape 3" id="3"/>
          <p:cNvSpPr/>
          <p:nvPr/>
        </p:nvSpPr>
        <p:spPr>
          <a:xfrm rot="0">
            <a:off x="8582126" y="0"/>
            <a:ext cx="10682354" cy="10287000"/>
          </a:xfrm>
          <a:prstGeom prst="rect">
            <a:avLst/>
          </a:prstGeom>
          <a:solidFill>
            <a:srgbClr val="FFFFFF">
              <a:alpha val="9804"/>
            </a:srgbClr>
          </a:solidFill>
        </p:spPr>
      </p:sp>
      <p:sp>
        <p:nvSpPr>
          <p:cNvPr name="TextBox 4" id="4"/>
          <p:cNvSpPr txBox="true"/>
          <p:nvPr/>
        </p:nvSpPr>
        <p:spPr>
          <a:xfrm rot="0">
            <a:off x="5832671" y="3616387"/>
            <a:ext cx="12221778" cy="1020417"/>
          </a:xfrm>
          <a:prstGeom prst="rect">
            <a:avLst/>
          </a:prstGeom>
        </p:spPr>
        <p:txBody>
          <a:bodyPr anchor="t" rtlCol="false" tIns="0" lIns="0" bIns="0" rIns="0">
            <a:spAutoFit/>
          </a:bodyPr>
          <a:lstStyle/>
          <a:p>
            <a:pPr algn="ctr">
              <a:lnSpc>
                <a:spcPts val="8331"/>
              </a:lnSpc>
              <a:spcBef>
                <a:spcPct val="0"/>
              </a:spcBef>
            </a:pPr>
            <a:r>
              <a:rPr lang="en-US" sz="5951">
                <a:solidFill>
                  <a:srgbClr val="170130"/>
                </a:solidFill>
                <a:latin typeface="Faustina"/>
                <a:ea typeface="Faustina"/>
                <a:cs typeface="Faustina"/>
                <a:sym typeface="Faustina"/>
              </a:rPr>
              <a:t>Chương 2: Hiện thực hóa nghiên cứu</a:t>
            </a:r>
          </a:p>
        </p:txBody>
      </p:sp>
      <p:sp>
        <p:nvSpPr>
          <p:cNvPr name="Freeform 5" id="5"/>
          <p:cNvSpPr/>
          <p:nvPr/>
        </p:nvSpPr>
        <p:spPr>
          <a:xfrm flipH="false" flipV="false" rot="-7874614">
            <a:off x="12981440" y="-1555807"/>
            <a:ext cx="5319852" cy="4016488"/>
          </a:xfrm>
          <a:custGeom>
            <a:avLst/>
            <a:gdLst/>
            <a:ahLst/>
            <a:cxnLst/>
            <a:rect r="r" b="b" t="t" l="l"/>
            <a:pathLst>
              <a:path h="4016488" w="5319852">
                <a:moveTo>
                  <a:pt x="0" y="0"/>
                </a:moveTo>
                <a:lnTo>
                  <a:pt x="5319852" y="0"/>
                </a:lnTo>
                <a:lnTo>
                  <a:pt x="5319852" y="4016489"/>
                </a:lnTo>
                <a:lnTo>
                  <a:pt x="0" y="4016489"/>
                </a:lnTo>
                <a:lnTo>
                  <a:pt x="0" y="0"/>
                </a:lnTo>
                <a:close/>
              </a:path>
            </a:pathLst>
          </a:custGeom>
          <a:blipFill>
            <a:blip r:embed="rId3"/>
            <a:stretch>
              <a:fillRect l="0" t="0" r="0" b="0"/>
            </a:stretch>
          </a:blipFill>
        </p:spPr>
      </p:sp>
      <p:sp>
        <p:nvSpPr>
          <p:cNvPr name="Freeform 6" id="6"/>
          <p:cNvSpPr/>
          <p:nvPr/>
        </p:nvSpPr>
        <p:spPr>
          <a:xfrm flipH="false" flipV="false" rot="0">
            <a:off x="-409813" y="0"/>
            <a:ext cx="4123989" cy="2478901"/>
          </a:xfrm>
          <a:custGeom>
            <a:avLst/>
            <a:gdLst/>
            <a:ahLst/>
            <a:cxnLst/>
            <a:rect r="r" b="b" t="t" l="l"/>
            <a:pathLst>
              <a:path h="2478901" w="4123989">
                <a:moveTo>
                  <a:pt x="0" y="0"/>
                </a:moveTo>
                <a:lnTo>
                  <a:pt x="4123989" y="0"/>
                </a:lnTo>
                <a:lnTo>
                  <a:pt x="4123989" y="2478901"/>
                </a:lnTo>
                <a:lnTo>
                  <a:pt x="0" y="2478901"/>
                </a:lnTo>
                <a:lnTo>
                  <a:pt x="0" y="0"/>
                </a:lnTo>
                <a:close/>
              </a:path>
            </a:pathLst>
          </a:custGeom>
          <a:blipFill>
            <a:blip r:embed="rId4"/>
            <a:stretch>
              <a:fillRect l="0" t="0" r="0" b="0"/>
            </a:stretch>
          </a:blipFill>
        </p:spPr>
      </p:sp>
      <p:sp>
        <p:nvSpPr>
          <p:cNvPr name="TextBox 7" id="7"/>
          <p:cNvSpPr txBox="true"/>
          <p:nvPr/>
        </p:nvSpPr>
        <p:spPr>
          <a:xfrm rot="0">
            <a:off x="6160559" y="702235"/>
            <a:ext cx="5966881" cy="1152525"/>
          </a:xfrm>
          <a:prstGeom prst="rect">
            <a:avLst/>
          </a:prstGeom>
        </p:spPr>
        <p:txBody>
          <a:bodyPr anchor="t" rtlCol="false" tIns="0" lIns="0" bIns="0" rIns="0">
            <a:spAutoFit/>
          </a:bodyPr>
          <a:lstStyle/>
          <a:p>
            <a:pPr algn="l" marL="0" indent="0" lvl="0">
              <a:lnSpc>
                <a:spcPts val="9080"/>
              </a:lnSpc>
              <a:spcBef>
                <a:spcPct val="0"/>
              </a:spcBef>
            </a:pPr>
            <a:r>
              <a:rPr lang="en-US" b="true" sz="7567">
                <a:solidFill>
                  <a:srgbClr val="170130"/>
                </a:solidFill>
                <a:latin typeface="Faustina Semi-Bold"/>
                <a:ea typeface="Faustina Semi-Bold"/>
                <a:cs typeface="Faustina Semi-Bold"/>
                <a:sym typeface="Faustina Semi-Bold"/>
              </a:rPr>
              <a:t>Nội dụng</a:t>
            </a:r>
          </a:p>
        </p:txBody>
      </p:sp>
      <p:sp>
        <p:nvSpPr>
          <p:cNvPr name="TextBox 8" id="8"/>
          <p:cNvSpPr txBox="true"/>
          <p:nvPr/>
        </p:nvSpPr>
        <p:spPr>
          <a:xfrm rot="0">
            <a:off x="1587222" y="2231397"/>
            <a:ext cx="11040918" cy="1017877"/>
          </a:xfrm>
          <a:prstGeom prst="rect">
            <a:avLst/>
          </a:prstGeom>
        </p:spPr>
        <p:txBody>
          <a:bodyPr anchor="t" rtlCol="false" tIns="0" lIns="0" bIns="0" rIns="0">
            <a:spAutoFit/>
          </a:bodyPr>
          <a:lstStyle/>
          <a:p>
            <a:pPr algn="ctr">
              <a:lnSpc>
                <a:spcPts val="8471"/>
              </a:lnSpc>
              <a:spcBef>
                <a:spcPct val="0"/>
              </a:spcBef>
            </a:pPr>
            <a:r>
              <a:rPr lang="en-US" sz="6051">
                <a:solidFill>
                  <a:srgbClr val="170130"/>
                </a:solidFill>
                <a:latin typeface="Faustina"/>
                <a:ea typeface="Faustina"/>
                <a:cs typeface="Faustina"/>
                <a:sym typeface="Faustina"/>
              </a:rPr>
              <a:t>Chương 1: Tổng quan nghiên cứu</a:t>
            </a:r>
          </a:p>
        </p:txBody>
      </p:sp>
      <p:sp>
        <p:nvSpPr>
          <p:cNvPr name="TextBox 9" id="9"/>
          <p:cNvSpPr txBox="true"/>
          <p:nvPr/>
        </p:nvSpPr>
        <p:spPr>
          <a:xfrm rot="0">
            <a:off x="-307021" y="5208304"/>
            <a:ext cx="12935161" cy="1060020"/>
          </a:xfrm>
          <a:prstGeom prst="rect">
            <a:avLst/>
          </a:prstGeom>
        </p:spPr>
        <p:txBody>
          <a:bodyPr anchor="t" rtlCol="false" tIns="0" lIns="0" bIns="0" rIns="0">
            <a:spAutoFit/>
          </a:bodyPr>
          <a:lstStyle/>
          <a:p>
            <a:pPr algn="ctr">
              <a:lnSpc>
                <a:spcPts val="8773"/>
              </a:lnSpc>
              <a:spcBef>
                <a:spcPct val="0"/>
              </a:spcBef>
            </a:pPr>
            <a:r>
              <a:rPr lang="en-US" sz="6266">
                <a:solidFill>
                  <a:srgbClr val="000000"/>
                </a:solidFill>
                <a:latin typeface="Faustina"/>
                <a:ea typeface="Faustina"/>
                <a:cs typeface="Faustina"/>
                <a:sym typeface="Faustina"/>
              </a:rPr>
              <a:t>Chương 3: Kết quả nghiên cứu</a:t>
            </a:r>
          </a:p>
        </p:txBody>
      </p:sp>
      <p:sp>
        <p:nvSpPr>
          <p:cNvPr name="TextBox 10" id="10"/>
          <p:cNvSpPr txBox="true"/>
          <p:nvPr/>
        </p:nvSpPr>
        <p:spPr>
          <a:xfrm rot="0">
            <a:off x="5102722" y="7203507"/>
            <a:ext cx="13185278" cy="1003515"/>
          </a:xfrm>
          <a:prstGeom prst="rect">
            <a:avLst/>
          </a:prstGeom>
        </p:spPr>
        <p:txBody>
          <a:bodyPr anchor="t" rtlCol="false" tIns="0" lIns="0" bIns="0" rIns="0">
            <a:spAutoFit/>
          </a:bodyPr>
          <a:lstStyle/>
          <a:p>
            <a:pPr algn="ctr">
              <a:lnSpc>
                <a:spcPts val="8213"/>
              </a:lnSpc>
              <a:spcBef>
                <a:spcPct val="0"/>
              </a:spcBef>
            </a:pPr>
            <a:r>
              <a:rPr lang="en-US" sz="5866">
                <a:solidFill>
                  <a:srgbClr val="000000"/>
                </a:solidFill>
                <a:latin typeface="Faustina"/>
                <a:ea typeface="Faustina"/>
                <a:cs typeface="Faustina"/>
                <a:sym typeface="Faustina"/>
              </a:rPr>
              <a:t>Chương 4: Kết luận và hướng phát triển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896768" y="3806427"/>
            <a:ext cx="733741" cy="780576"/>
          </a:xfrm>
          <a:custGeom>
            <a:avLst/>
            <a:gdLst/>
            <a:ahLst/>
            <a:cxnLst/>
            <a:rect r="r" b="b" t="t" l="l"/>
            <a:pathLst>
              <a:path h="780576" w="733741">
                <a:moveTo>
                  <a:pt x="0" y="0"/>
                </a:moveTo>
                <a:lnTo>
                  <a:pt x="733741" y="0"/>
                </a:lnTo>
                <a:lnTo>
                  <a:pt x="733741" y="780576"/>
                </a:lnTo>
                <a:lnTo>
                  <a:pt x="0" y="7805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494349" y="563880"/>
            <a:ext cx="13380603" cy="1181100"/>
          </a:xfrm>
          <a:prstGeom prst="rect">
            <a:avLst/>
          </a:prstGeom>
        </p:spPr>
        <p:txBody>
          <a:bodyPr anchor="t" rtlCol="false" tIns="0" lIns="0" bIns="0" rIns="0">
            <a:spAutoFit/>
          </a:bodyPr>
          <a:lstStyle/>
          <a:p>
            <a:pPr algn="ctr" marL="0" indent="0" lvl="0">
              <a:lnSpc>
                <a:spcPts val="9360"/>
              </a:lnSpc>
              <a:spcBef>
                <a:spcPct val="0"/>
              </a:spcBef>
            </a:pPr>
            <a:r>
              <a:rPr lang="en-US" b="true" sz="7800">
                <a:solidFill>
                  <a:srgbClr val="170130"/>
                </a:solidFill>
                <a:latin typeface="Cabin Semi-Bold"/>
                <a:ea typeface="Cabin Semi-Bold"/>
                <a:cs typeface="Cabin Semi-Bold"/>
                <a:sym typeface="Cabin Semi-Bold"/>
              </a:rPr>
              <a:t>Chương 3: Kết quả nghiên cứu</a:t>
            </a:r>
          </a:p>
        </p:txBody>
      </p:sp>
      <p:sp>
        <p:nvSpPr>
          <p:cNvPr name="Freeform 4" id="4"/>
          <p:cNvSpPr/>
          <p:nvPr/>
        </p:nvSpPr>
        <p:spPr>
          <a:xfrm flipH="false" flipV="false" rot="0">
            <a:off x="15685636" y="-978250"/>
            <a:ext cx="3147329" cy="3187168"/>
          </a:xfrm>
          <a:custGeom>
            <a:avLst/>
            <a:gdLst/>
            <a:ahLst/>
            <a:cxnLst/>
            <a:rect r="r" b="b" t="t" l="l"/>
            <a:pathLst>
              <a:path h="3187168" w="3147329">
                <a:moveTo>
                  <a:pt x="0" y="0"/>
                </a:moveTo>
                <a:lnTo>
                  <a:pt x="3147328" y="0"/>
                </a:lnTo>
                <a:lnTo>
                  <a:pt x="3147328" y="3187169"/>
                </a:lnTo>
                <a:lnTo>
                  <a:pt x="0" y="3187169"/>
                </a:lnTo>
                <a:lnTo>
                  <a:pt x="0" y="0"/>
                </a:lnTo>
                <a:close/>
              </a:path>
            </a:pathLst>
          </a:custGeom>
          <a:blipFill>
            <a:blip r:embed="rId4"/>
            <a:stretch>
              <a:fillRect l="0" t="0" r="0" b="0"/>
            </a:stretch>
          </a:blipFill>
        </p:spPr>
      </p:sp>
      <p:sp>
        <p:nvSpPr>
          <p:cNvPr name="Freeform 5" id="5"/>
          <p:cNvSpPr/>
          <p:nvPr/>
        </p:nvSpPr>
        <p:spPr>
          <a:xfrm flipH="false" flipV="false" rot="0">
            <a:off x="-652980" y="8164310"/>
            <a:ext cx="3147329" cy="3187168"/>
          </a:xfrm>
          <a:custGeom>
            <a:avLst/>
            <a:gdLst/>
            <a:ahLst/>
            <a:cxnLst/>
            <a:rect r="r" b="b" t="t" l="l"/>
            <a:pathLst>
              <a:path h="3187168" w="3147329">
                <a:moveTo>
                  <a:pt x="0" y="0"/>
                </a:moveTo>
                <a:lnTo>
                  <a:pt x="3147329" y="0"/>
                </a:lnTo>
                <a:lnTo>
                  <a:pt x="3147329" y="3187169"/>
                </a:lnTo>
                <a:lnTo>
                  <a:pt x="0" y="3187169"/>
                </a:lnTo>
                <a:lnTo>
                  <a:pt x="0" y="0"/>
                </a:lnTo>
                <a:close/>
              </a:path>
            </a:pathLst>
          </a:custGeom>
          <a:blipFill>
            <a:blip r:embed="rId4"/>
            <a:stretch>
              <a:fillRect l="0" t="0" r="0" b="0"/>
            </a:stretch>
          </a:blipFill>
        </p:spPr>
      </p:sp>
      <p:sp>
        <p:nvSpPr>
          <p:cNvPr name="Freeform 6" id="6"/>
          <p:cNvSpPr/>
          <p:nvPr/>
        </p:nvSpPr>
        <p:spPr>
          <a:xfrm flipH="false" flipV="false" rot="0">
            <a:off x="1936284" y="3617673"/>
            <a:ext cx="13694225" cy="3686144"/>
          </a:xfrm>
          <a:custGeom>
            <a:avLst/>
            <a:gdLst/>
            <a:ahLst/>
            <a:cxnLst/>
            <a:rect r="r" b="b" t="t" l="l"/>
            <a:pathLst>
              <a:path h="3686144" w="13694225">
                <a:moveTo>
                  <a:pt x="0" y="0"/>
                </a:moveTo>
                <a:lnTo>
                  <a:pt x="13694225" y="0"/>
                </a:lnTo>
                <a:lnTo>
                  <a:pt x="13694225" y="3686144"/>
                </a:lnTo>
                <a:lnTo>
                  <a:pt x="0" y="3686144"/>
                </a:lnTo>
                <a:lnTo>
                  <a:pt x="0" y="0"/>
                </a:lnTo>
                <a:close/>
              </a:path>
            </a:pathLst>
          </a:custGeom>
          <a:blipFill>
            <a:blip r:embed="rId5"/>
            <a:stretch>
              <a:fillRect l="0" t="0" r="0" b="0"/>
            </a:stretch>
          </a:blipFill>
        </p:spPr>
      </p:sp>
      <p:sp>
        <p:nvSpPr>
          <p:cNvPr name="TextBox 7" id="7"/>
          <p:cNvSpPr txBox="true"/>
          <p:nvPr/>
        </p:nvSpPr>
        <p:spPr>
          <a:xfrm rot="0">
            <a:off x="445264" y="2104144"/>
            <a:ext cx="6927056" cy="653036"/>
          </a:xfrm>
          <a:prstGeom prst="rect">
            <a:avLst/>
          </a:prstGeom>
        </p:spPr>
        <p:txBody>
          <a:bodyPr anchor="t" rtlCol="false" tIns="0" lIns="0" bIns="0" rIns="0">
            <a:spAutoFit/>
          </a:bodyPr>
          <a:lstStyle/>
          <a:p>
            <a:pPr algn="ctr">
              <a:lnSpc>
                <a:spcPts val="5327"/>
              </a:lnSpc>
              <a:spcBef>
                <a:spcPct val="0"/>
              </a:spcBef>
            </a:pPr>
            <a:r>
              <a:rPr lang="en-US" b="true" sz="3599" spc="179">
                <a:solidFill>
                  <a:srgbClr val="170130"/>
                </a:solidFill>
                <a:latin typeface="Cabin Semi-Bold"/>
                <a:ea typeface="Cabin Semi-Bold"/>
                <a:cs typeface="Cabin Semi-Bold"/>
                <a:sym typeface="Cabin Semi-Bold"/>
              </a:rPr>
              <a:t>  Giao diện thanh toán đơn hàng</a:t>
            </a:r>
          </a:p>
        </p:txBody>
      </p:sp>
      <p:sp>
        <p:nvSpPr>
          <p:cNvPr name="Freeform 8" id="8"/>
          <p:cNvSpPr/>
          <p:nvPr/>
        </p:nvSpPr>
        <p:spPr>
          <a:xfrm flipH="false" flipV="false" rot="0">
            <a:off x="-508573" y="-191943"/>
            <a:ext cx="2858516" cy="1936923"/>
          </a:xfrm>
          <a:custGeom>
            <a:avLst/>
            <a:gdLst/>
            <a:ahLst/>
            <a:cxnLst/>
            <a:rect r="r" b="b" t="t" l="l"/>
            <a:pathLst>
              <a:path h="1936923" w="2858516">
                <a:moveTo>
                  <a:pt x="0" y="0"/>
                </a:moveTo>
                <a:lnTo>
                  <a:pt x="2858515" y="0"/>
                </a:lnTo>
                <a:lnTo>
                  <a:pt x="2858515" y="1936923"/>
                </a:lnTo>
                <a:lnTo>
                  <a:pt x="0" y="1936923"/>
                </a:lnTo>
                <a:lnTo>
                  <a:pt x="0" y="0"/>
                </a:lnTo>
                <a:close/>
              </a:path>
            </a:pathLst>
          </a:custGeom>
          <a:blipFill>
            <a:blip r:embed="rId6"/>
            <a:stretch>
              <a:fillRect l="0" t="0" r="-34954" b="-19717"/>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896768" y="3806427"/>
            <a:ext cx="733741" cy="780576"/>
          </a:xfrm>
          <a:custGeom>
            <a:avLst/>
            <a:gdLst/>
            <a:ahLst/>
            <a:cxnLst/>
            <a:rect r="r" b="b" t="t" l="l"/>
            <a:pathLst>
              <a:path h="780576" w="733741">
                <a:moveTo>
                  <a:pt x="0" y="0"/>
                </a:moveTo>
                <a:lnTo>
                  <a:pt x="733741" y="0"/>
                </a:lnTo>
                <a:lnTo>
                  <a:pt x="733741" y="780576"/>
                </a:lnTo>
                <a:lnTo>
                  <a:pt x="0" y="7805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494349" y="563880"/>
            <a:ext cx="13380603" cy="1181100"/>
          </a:xfrm>
          <a:prstGeom prst="rect">
            <a:avLst/>
          </a:prstGeom>
        </p:spPr>
        <p:txBody>
          <a:bodyPr anchor="t" rtlCol="false" tIns="0" lIns="0" bIns="0" rIns="0">
            <a:spAutoFit/>
          </a:bodyPr>
          <a:lstStyle/>
          <a:p>
            <a:pPr algn="ctr" marL="0" indent="0" lvl="0">
              <a:lnSpc>
                <a:spcPts val="9360"/>
              </a:lnSpc>
              <a:spcBef>
                <a:spcPct val="0"/>
              </a:spcBef>
            </a:pPr>
            <a:r>
              <a:rPr lang="en-US" b="true" sz="7800">
                <a:solidFill>
                  <a:srgbClr val="170130"/>
                </a:solidFill>
                <a:latin typeface="Cabin Semi-Bold"/>
                <a:ea typeface="Cabin Semi-Bold"/>
                <a:cs typeface="Cabin Semi-Bold"/>
                <a:sym typeface="Cabin Semi-Bold"/>
              </a:rPr>
              <a:t>Chương 3: Kết quả nghiên cứu</a:t>
            </a:r>
          </a:p>
        </p:txBody>
      </p:sp>
      <p:sp>
        <p:nvSpPr>
          <p:cNvPr name="Freeform 4" id="4"/>
          <p:cNvSpPr/>
          <p:nvPr/>
        </p:nvSpPr>
        <p:spPr>
          <a:xfrm flipH="false" flipV="false" rot="0">
            <a:off x="15685636" y="-978250"/>
            <a:ext cx="3147329" cy="3187168"/>
          </a:xfrm>
          <a:custGeom>
            <a:avLst/>
            <a:gdLst/>
            <a:ahLst/>
            <a:cxnLst/>
            <a:rect r="r" b="b" t="t" l="l"/>
            <a:pathLst>
              <a:path h="3187168" w="3147329">
                <a:moveTo>
                  <a:pt x="0" y="0"/>
                </a:moveTo>
                <a:lnTo>
                  <a:pt x="3147328" y="0"/>
                </a:lnTo>
                <a:lnTo>
                  <a:pt x="3147328" y="3187169"/>
                </a:lnTo>
                <a:lnTo>
                  <a:pt x="0" y="3187169"/>
                </a:lnTo>
                <a:lnTo>
                  <a:pt x="0" y="0"/>
                </a:lnTo>
                <a:close/>
              </a:path>
            </a:pathLst>
          </a:custGeom>
          <a:blipFill>
            <a:blip r:embed="rId4"/>
            <a:stretch>
              <a:fillRect l="0" t="0" r="0" b="0"/>
            </a:stretch>
          </a:blipFill>
        </p:spPr>
      </p:sp>
      <p:sp>
        <p:nvSpPr>
          <p:cNvPr name="Freeform 5" id="5"/>
          <p:cNvSpPr/>
          <p:nvPr/>
        </p:nvSpPr>
        <p:spPr>
          <a:xfrm flipH="false" flipV="false" rot="0">
            <a:off x="-652980" y="8164310"/>
            <a:ext cx="3147329" cy="3187168"/>
          </a:xfrm>
          <a:custGeom>
            <a:avLst/>
            <a:gdLst/>
            <a:ahLst/>
            <a:cxnLst/>
            <a:rect r="r" b="b" t="t" l="l"/>
            <a:pathLst>
              <a:path h="3187168" w="3147329">
                <a:moveTo>
                  <a:pt x="0" y="0"/>
                </a:moveTo>
                <a:lnTo>
                  <a:pt x="3147329" y="0"/>
                </a:lnTo>
                <a:lnTo>
                  <a:pt x="3147329" y="3187169"/>
                </a:lnTo>
                <a:lnTo>
                  <a:pt x="0" y="3187169"/>
                </a:lnTo>
                <a:lnTo>
                  <a:pt x="0" y="0"/>
                </a:lnTo>
                <a:close/>
              </a:path>
            </a:pathLst>
          </a:custGeom>
          <a:blipFill>
            <a:blip r:embed="rId4"/>
            <a:stretch>
              <a:fillRect l="0" t="0" r="0" b="0"/>
            </a:stretch>
          </a:blipFill>
        </p:spPr>
      </p:sp>
      <p:sp>
        <p:nvSpPr>
          <p:cNvPr name="Freeform 6" id="6"/>
          <p:cNvSpPr/>
          <p:nvPr/>
        </p:nvSpPr>
        <p:spPr>
          <a:xfrm flipH="false" flipV="false" rot="0">
            <a:off x="3081403" y="3244727"/>
            <a:ext cx="12125193" cy="6013573"/>
          </a:xfrm>
          <a:custGeom>
            <a:avLst/>
            <a:gdLst/>
            <a:ahLst/>
            <a:cxnLst/>
            <a:rect r="r" b="b" t="t" l="l"/>
            <a:pathLst>
              <a:path h="6013573" w="12125193">
                <a:moveTo>
                  <a:pt x="0" y="0"/>
                </a:moveTo>
                <a:lnTo>
                  <a:pt x="12125194" y="0"/>
                </a:lnTo>
                <a:lnTo>
                  <a:pt x="12125194" y="6013573"/>
                </a:lnTo>
                <a:lnTo>
                  <a:pt x="0" y="6013573"/>
                </a:lnTo>
                <a:lnTo>
                  <a:pt x="0" y="0"/>
                </a:lnTo>
                <a:close/>
              </a:path>
            </a:pathLst>
          </a:custGeom>
          <a:blipFill>
            <a:blip r:embed="rId5"/>
            <a:stretch>
              <a:fillRect l="0" t="0" r="0" b="0"/>
            </a:stretch>
          </a:blipFill>
        </p:spPr>
      </p:sp>
      <p:sp>
        <p:nvSpPr>
          <p:cNvPr name="TextBox 7" id="7"/>
          <p:cNvSpPr txBox="true"/>
          <p:nvPr/>
        </p:nvSpPr>
        <p:spPr>
          <a:xfrm rot="0">
            <a:off x="1933485" y="2104144"/>
            <a:ext cx="3950613" cy="653036"/>
          </a:xfrm>
          <a:prstGeom prst="rect">
            <a:avLst/>
          </a:prstGeom>
        </p:spPr>
        <p:txBody>
          <a:bodyPr anchor="t" rtlCol="false" tIns="0" lIns="0" bIns="0" rIns="0">
            <a:spAutoFit/>
          </a:bodyPr>
          <a:lstStyle/>
          <a:p>
            <a:pPr algn="ctr">
              <a:lnSpc>
                <a:spcPts val="5327"/>
              </a:lnSpc>
              <a:spcBef>
                <a:spcPct val="0"/>
              </a:spcBef>
            </a:pPr>
            <a:r>
              <a:rPr lang="en-US" b="true" sz="3599" spc="179">
                <a:solidFill>
                  <a:srgbClr val="170130"/>
                </a:solidFill>
                <a:latin typeface="Faustina Semi-Bold"/>
                <a:ea typeface="Faustina Semi-Bold"/>
                <a:cs typeface="Faustina Semi-Bold"/>
                <a:sym typeface="Faustina Semi-Bold"/>
              </a:rPr>
              <a:t>Giao diện quản trị</a:t>
            </a:r>
          </a:p>
        </p:txBody>
      </p:sp>
      <p:sp>
        <p:nvSpPr>
          <p:cNvPr name="Freeform 8" id="8"/>
          <p:cNvSpPr/>
          <p:nvPr/>
        </p:nvSpPr>
        <p:spPr>
          <a:xfrm flipH="false" flipV="false" rot="0">
            <a:off x="-426278" y="-109920"/>
            <a:ext cx="3244566" cy="2114459"/>
          </a:xfrm>
          <a:custGeom>
            <a:avLst/>
            <a:gdLst/>
            <a:ahLst/>
            <a:cxnLst/>
            <a:rect r="r" b="b" t="t" l="l"/>
            <a:pathLst>
              <a:path h="2114459" w="3244566">
                <a:moveTo>
                  <a:pt x="0" y="0"/>
                </a:moveTo>
                <a:lnTo>
                  <a:pt x="3244566" y="0"/>
                </a:lnTo>
                <a:lnTo>
                  <a:pt x="3244566" y="2114459"/>
                </a:lnTo>
                <a:lnTo>
                  <a:pt x="0" y="2114459"/>
                </a:lnTo>
                <a:lnTo>
                  <a:pt x="0" y="0"/>
                </a:lnTo>
                <a:close/>
              </a:path>
            </a:pathLst>
          </a:custGeom>
          <a:blipFill>
            <a:blip r:embed="rId6"/>
            <a:stretch>
              <a:fillRect l="0" t="0" r="-18897" b="-9665"/>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DF0F2"/>
        </a:solidFill>
      </p:bgPr>
    </p:bg>
    <p:spTree>
      <p:nvGrpSpPr>
        <p:cNvPr id="1" name=""/>
        <p:cNvGrpSpPr/>
        <p:nvPr/>
      </p:nvGrpSpPr>
      <p:grpSpPr>
        <a:xfrm>
          <a:off x="0" y="0"/>
          <a:ext cx="0" cy="0"/>
          <a:chOff x="0" y="0"/>
          <a:chExt cx="0" cy="0"/>
        </a:xfrm>
      </p:grpSpPr>
      <p:sp>
        <p:nvSpPr>
          <p:cNvPr name="Freeform 2" id="2"/>
          <p:cNvSpPr/>
          <p:nvPr/>
        </p:nvSpPr>
        <p:spPr>
          <a:xfrm flipH="false" flipV="false" rot="-620412">
            <a:off x="15760530" y="-1724323"/>
            <a:ext cx="2733358" cy="4364644"/>
          </a:xfrm>
          <a:custGeom>
            <a:avLst/>
            <a:gdLst/>
            <a:ahLst/>
            <a:cxnLst/>
            <a:rect r="r" b="b" t="t" l="l"/>
            <a:pathLst>
              <a:path h="4364644" w="2733358">
                <a:moveTo>
                  <a:pt x="0" y="0"/>
                </a:moveTo>
                <a:lnTo>
                  <a:pt x="2733358" y="0"/>
                </a:lnTo>
                <a:lnTo>
                  <a:pt x="2733358" y="4364644"/>
                </a:lnTo>
                <a:lnTo>
                  <a:pt x="0" y="4364644"/>
                </a:lnTo>
                <a:lnTo>
                  <a:pt x="0" y="0"/>
                </a:lnTo>
                <a:close/>
              </a:path>
            </a:pathLst>
          </a:custGeom>
          <a:blipFill>
            <a:blip r:embed="rId2"/>
            <a:stretch>
              <a:fillRect l="0" t="0" r="0" b="0"/>
            </a:stretch>
          </a:blipFill>
        </p:spPr>
      </p:sp>
      <p:sp>
        <p:nvSpPr>
          <p:cNvPr name="Freeform 3" id="3"/>
          <p:cNvSpPr/>
          <p:nvPr/>
        </p:nvSpPr>
        <p:spPr>
          <a:xfrm flipH="false" flipV="false" rot="0">
            <a:off x="14203657" y="7020724"/>
            <a:ext cx="4846645" cy="2340124"/>
          </a:xfrm>
          <a:custGeom>
            <a:avLst/>
            <a:gdLst/>
            <a:ahLst/>
            <a:cxnLst/>
            <a:rect r="r" b="b" t="t" l="l"/>
            <a:pathLst>
              <a:path h="2340124" w="4846645">
                <a:moveTo>
                  <a:pt x="0" y="0"/>
                </a:moveTo>
                <a:lnTo>
                  <a:pt x="4846645" y="0"/>
                </a:lnTo>
                <a:lnTo>
                  <a:pt x="4846645" y="2340125"/>
                </a:lnTo>
                <a:lnTo>
                  <a:pt x="0" y="2340125"/>
                </a:lnTo>
                <a:lnTo>
                  <a:pt x="0" y="0"/>
                </a:lnTo>
                <a:close/>
              </a:path>
            </a:pathLst>
          </a:custGeom>
          <a:blipFill>
            <a:blip r:embed="rId3"/>
            <a:stretch>
              <a:fillRect l="0" t="0" r="0" b="-49119"/>
            </a:stretch>
          </a:blipFill>
        </p:spPr>
      </p:sp>
      <p:sp>
        <p:nvSpPr>
          <p:cNvPr name="AutoShape 4" id="4"/>
          <p:cNvSpPr/>
          <p:nvPr/>
        </p:nvSpPr>
        <p:spPr>
          <a:xfrm rot="0">
            <a:off x="81301" y="9248775"/>
            <a:ext cx="18206699" cy="0"/>
          </a:xfrm>
          <a:prstGeom prst="line">
            <a:avLst/>
          </a:prstGeom>
          <a:ln cap="flat" w="9525">
            <a:solidFill>
              <a:srgbClr val="FFFFFF">
                <a:alpha val="29804"/>
              </a:srgbClr>
            </a:solidFill>
            <a:prstDash val="solid"/>
            <a:headEnd type="none" len="sm" w="sm"/>
            <a:tailEnd type="none" len="sm" w="sm"/>
          </a:ln>
        </p:spPr>
      </p:sp>
      <p:sp>
        <p:nvSpPr>
          <p:cNvPr name="Freeform 5" id="5"/>
          <p:cNvSpPr/>
          <p:nvPr/>
        </p:nvSpPr>
        <p:spPr>
          <a:xfrm flipH="false" flipV="false" rot="3973117">
            <a:off x="13427286" y="2022219"/>
            <a:ext cx="586323" cy="797719"/>
          </a:xfrm>
          <a:custGeom>
            <a:avLst/>
            <a:gdLst/>
            <a:ahLst/>
            <a:cxnLst/>
            <a:rect r="r" b="b" t="t" l="l"/>
            <a:pathLst>
              <a:path h="797719" w="586323">
                <a:moveTo>
                  <a:pt x="0" y="0"/>
                </a:moveTo>
                <a:lnTo>
                  <a:pt x="586323" y="0"/>
                </a:lnTo>
                <a:lnTo>
                  <a:pt x="586323" y="797719"/>
                </a:lnTo>
                <a:lnTo>
                  <a:pt x="0" y="797719"/>
                </a:lnTo>
                <a:lnTo>
                  <a:pt x="0" y="0"/>
                </a:lnTo>
                <a:close/>
              </a:path>
            </a:pathLst>
          </a:custGeom>
          <a:blipFill>
            <a:blip r:embed="rId4"/>
            <a:stretch>
              <a:fillRect l="0" t="0" r="0" b="0"/>
            </a:stretch>
          </a:blipFill>
        </p:spPr>
      </p:sp>
      <p:sp>
        <p:nvSpPr>
          <p:cNvPr name="TextBox 6" id="6"/>
          <p:cNvSpPr txBox="true"/>
          <p:nvPr/>
        </p:nvSpPr>
        <p:spPr>
          <a:xfrm rot="0">
            <a:off x="2798126" y="458445"/>
            <a:ext cx="12691748" cy="1190625"/>
          </a:xfrm>
          <a:prstGeom prst="rect">
            <a:avLst/>
          </a:prstGeom>
        </p:spPr>
        <p:txBody>
          <a:bodyPr anchor="t" rtlCol="false" tIns="0" lIns="0" bIns="0" rIns="0">
            <a:spAutoFit/>
          </a:bodyPr>
          <a:lstStyle/>
          <a:p>
            <a:pPr algn="l" marL="0" indent="0" lvl="0">
              <a:lnSpc>
                <a:spcPts val="9360"/>
              </a:lnSpc>
              <a:spcBef>
                <a:spcPct val="0"/>
              </a:spcBef>
            </a:pPr>
            <a:r>
              <a:rPr lang="en-US" b="true" sz="7800">
                <a:solidFill>
                  <a:srgbClr val="000000"/>
                </a:solidFill>
                <a:latin typeface="Asap Semi-Bold"/>
                <a:ea typeface="Asap Semi-Bold"/>
                <a:cs typeface="Asap Semi-Bold"/>
                <a:sym typeface="Asap Semi-Bold"/>
              </a:rPr>
              <a:t>Chương 4: Kết quả đạt được</a:t>
            </a:r>
          </a:p>
        </p:txBody>
      </p:sp>
      <p:sp>
        <p:nvSpPr>
          <p:cNvPr name="TextBox 7" id="7"/>
          <p:cNvSpPr txBox="true"/>
          <p:nvPr/>
        </p:nvSpPr>
        <p:spPr>
          <a:xfrm rot="0">
            <a:off x="541572" y="2005635"/>
            <a:ext cx="4924465" cy="844552"/>
          </a:xfrm>
          <a:prstGeom prst="rect">
            <a:avLst/>
          </a:prstGeom>
        </p:spPr>
        <p:txBody>
          <a:bodyPr anchor="t" rtlCol="false" tIns="0" lIns="0" bIns="0" rIns="0">
            <a:spAutoFit/>
          </a:bodyPr>
          <a:lstStyle/>
          <a:p>
            <a:pPr algn="l">
              <a:lnSpc>
                <a:spcPts val="6999"/>
              </a:lnSpc>
            </a:pPr>
            <a:r>
              <a:rPr lang="en-US" sz="4999" b="true">
                <a:solidFill>
                  <a:srgbClr val="170130"/>
                </a:solidFill>
                <a:latin typeface="Cabin Bold"/>
                <a:ea typeface="Cabin Bold"/>
                <a:cs typeface="Cabin Bold"/>
                <a:sym typeface="Cabin Bold"/>
              </a:rPr>
              <a:t>Kết quả đạt được</a:t>
            </a:r>
          </a:p>
        </p:txBody>
      </p:sp>
      <p:sp>
        <p:nvSpPr>
          <p:cNvPr name="TextBox 8" id="8"/>
          <p:cNvSpPr txBox="true"/>
          <p:nvPr/>
        </p:nvSpPr>
        <p:spPr>
          <a:xfrm rot="0">
            <a:off x="1632398" y="3107362"/>
            <a:ext cx="15301782" cy="6253487"/>
          </a:xfrm>
          <a:prstGeom prst="rect">
            <a:avLst/>
          </a:prstGeom>
        </p:spPr>
        <p:txBody>
          <a:bodyPr anchor="t" rtlCol="false" tIns="0" lIns="0" bIns="0" rIns="0">
            <a:spAutoFit/>
          </a:bodyPr>
          <a:lstStyle/>
          <a:p>
            <a:pPr algn="just">
              <a:lnSpc>
                <a:spcPts val="5076"/>
              </a:lnSpc>
            </a:pPr>
            <a:r>
              <a:rPr lang="en-US" sz="2643" b="true">
                <a:solidFill>
                  <a:srgbClr val="000000"/>
                </a:solidFill>
                <a:latin typeface="Faustina Semi-Bold"/>
                <a:ea typeface="Faustina Semi-Bold"/>
                <a:cs typeface="Faustina Semi-Bold"/>
                <a:sym typeface="Faustina Semi-Bold"/>
              </a:rPr>
              <a:t> Hiển thị danh sách sản phẩm rõ ràng, giúp khách hàng dễ dàng tìm kiếm và lựa chọn.</a:t>
            </a:r>
          </a:p>
          <a:p>
            <a:pPr algn="just" marL="570805" indent="-285403" lvl="1">
              <a:lnSpc>
                <a:spcPts val="5076"/>
              </a:lnSpc>
              <a:buFont typeface="Arial"/>
              <a:buChar char="•"/>
            </a:pPr>
            <a:r>
              <a:rPr lang="en-US" sz="2643">
                <a:solidFill>
                  <a:srgbClr val="000000"/>
                </a:solidFill>
                <a:latin typeface="Faustina"/>
                <a:ea typeface="Faustina"/>
                <a:cs typeface="Faustina"/>
                <a:sym typeface="Faustina"/>
              </a:rPr>
              <a:t> </a:t>
            </a:r>
            <a:r>
              <a:rPr lang="en-US" b="true" sz="2643">
                <a:solidFill>
                  <a:srgbClr val="000000"/>
                </a:solidFill>
                <a:latin typeface="Faustina Semi-Bold"/>
                <a:ea typeface="Faustina Semi-Bold"/>
                <a:cs typeface="Faustina Semi-Bold"/>
                <a:sym typeface="Faustina Semi-Bold"/>
              </a:rPr>
              <a:t>Quản lý sản phẩm, danh mục, đơn hàng, khách hàng .</a:t>
            </a:r>
          </a:p>
          <a:p>
            <a:pPr algn="just" marL="570805" indent="-285403" lvl="1">
              <a:lnSpc>
                <a:spcPts val="5076"/>
              </a:lnSpc>
              <a:buFont typeface="Arial"/>
              <a:buChar char="•"/>
            </a:pPr>
            <a:r>
              <a:rPr lang="en-US" b="true" sz="2643">
                <a:solidFill>
                  <a:srgbClr val="000000"/>
                </a:solidFill>
                <a:latin typeface="Faustina Semi-Bold"/>
                <a:ea typeface="Faustina Semi-Bold"/>
                <a:cs typeface="Faustina Semi-Bold"/>
                <a:sym typeface="Faustina Semi-Bold"/>
              </a:rPr>
              <a:t>Các thao tác như thêm, sửa, xóa sản phẩm và danh mục</a:t>
            </a:r>
          </a:p>
          <a:p>
            <a:pPr algn="just" marL="570805" indent="-285403" lvl="1">
              <a:lnSpc>
                <a:spcPts val="5076"/>
              </a:lnSpc>
              <a:buFont typeface="Arial"/>
              <a:buChar char="•"/>
            </a:pPr>
            <a:r>
              <a:rPr lang="en-US" b="true" sz="2643">
                <a:solidFill>
                  <a:srgbClr val="000000"/>
                </a:solidFill>
                <a:latin typeface="Faustina Semi-Bold"/>
                <a:ea typeface="Faustina Semi-Bold"/>
                <a:cs typeface="Faustina Semi-Bold"/>
                <a:sym typeface="Faustina Semi-Bold"/>
              </a:rPr>
              <a:t>Chức năng quản lý đơn hàng giúp theo dõi, xác nhận, và giao hàng nhanh chóng.</a:t>
            </a:r>
          </a:p>
          <a:p>
            <a:pPr algn="just" marL="570805" indent="-285403" lvl="1">
              <a:lnSpc>
                <a:spcPts val="5076"/>
              </a:lnSpc>
              <a:buFont typeface="Arial"/>
              <a:buChar char="•"/>
            </a:pPr>
            <a:r>
              <a:rPr lang="en-US" b="true" sz="2643">
                <a:solidFill>
                  <a:srgbClr val="000000"/>
                </a:solidFill>
                <a:latin typeface="Faustina Semi-Bold"/>
                <a:ea typeface="Faustina Semi-Bold"/>
                <a:cs typeface="Faustina Semi-Bold"/>
                <a:sym typeface="Faustina Semi-Bold"/>
              </a:rPr>
              <a:t>Các giao diện chức năng như đăng nhập, đăng ký, xem chi tiết sản phẩm, giỏ hàng, và thông tin cá nhân đều được thiết kế trực quan và thân thiện với người dùng.</a:t>
            </a:r>
          </a:p>
          <a:p>
            <a:pPr algn="just" marL="570805" indent="-285403" lvl="1">
              <a:lnSpc>
                <a:spcPts val="5076"/>
              </a:lnSpc>
              <a:buFont typeface="Arial"/>
              <a:buChar char="•"/>
            </a:pPr>
            <a:r>
              <a:rPr lang="en-US" b="true" sz="2643">
                <a:solidFill>
                  <a:srgbClr val="000000"/>
                </a:solidFill>
                <a:latin typeface="Faustina Semi-Bold"/>
                <a:ea typeface="Faustina Semi-Bold"/>
                <a:cs typeface="Faustina Semi-Bold"/>
                <a:sym typeface="Faustina Semi-Bold"/>
              </a:rPr>
              <a:t>Chức năng quản lý giỏ hàng giúp khách hàng dễ dàng kiểm tra và cập nhật số lượng sản phẩm.</a:t>
            </a:r>
          </a:p>
          <a:p>
            <a:pPr algn="just" marL="570805" indent="-285403" lvl="1">
              <a:lnSpc>
                <a:spcPts val="5076"/>
              </a:lnSpc>
              <a:buFont typeface="Arial"/>
              <a:buChar char="•"/>
            </a:pPr>
            <a:r>
              <a:rPr lang="en-US" b="true" sz="2643">
                <a:solidFill>
                  <a:srgbClr val="000000"/>
                </a:solidFill>
                <a:latin typeface="Faustina Semi-Bold"/>
                <a:ea typeface="Faustina Semi-Bold"/>
                <a:cs typeface="Faustina Semi-Bold"/>
                <a:sym typeface="Faustina Semi-Bold"/>
              </a:rPr>
              <a:t> Đăng ký và lưu thông tin cá nhân để tối ưu hóa quá trình đặt hàng và giao nhận.</a:t>
            </a:r>
          </a:p>
          <a:p>
            <a:pPr algn="just">
              <a:lnSpc>
                <a:spcPts val="4136"/>
              </a:lnSpc>
            </a:pPr>
          </a:p>
          <a:p>
            <a:pPr algn="just">
              <a:lnSpc>
                <a:spcPts val="5076"/>
              </a:lnSpc>
            </a:pPr>
          </a:p>
        </p:txBody>
      </p:sp>
      <p:sp>
        <p:nvSpPr>
          <p:cNvPr name="Freeform 9" id="9"/>
          <p:cNvSpPr/>
          <p:nvPr/>
        </p:nvSpPr>
        <p:spPr>
          <a:xfrm flipH="false" flipV="false" rot="0">
            <a:off x="0" y="-57723"/>
            <a:ext cx="1859327" cy="2049692"/>
          </a:xfrm>
          <a:custGeom>
            <a:avLst/>
            <a:gdLst/>
            <a:ahLst/>
            <a:cxnLst/>
            <a:rect r="r" b="b" t="t" l="l"/>
            <a:pathLst>
              <a:path h="2049692" w="1859327">
                <a:moveTo>
                  <a:pt x="0" y="0"/>
                </a:moveTo>
                <a:lnTo>
                  <a:pt x="1859327" y="0"/>
                </a:lnTo>
                <a:lnTo>
                  <a:pt x="1859327" y="2049693"/>
                </a:lnTo>
                <a:lnTo>
                  <a:pt x="0" y="2049693"/>
                </a:lnTo>
                <a:lnTo>
                  <a:pt x="0" y="0"/>
                </a:lnTo>
                <a:close/>
              </a:path>
            </a:pathLst>
          </a:custGeom>
          <a:blipFill>
            <a:blip r:embed="rId5"/>
            <a:stretch>
              <a:fillRect l="-51296" t="0" r="-56181" b="-13131"/>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58297" y="-211970"/>
            <a:ext cx="4606167" cy="7958820"/>
          </a:xfrm>
          <a:custGeom>
            <a:avLst/>
            <a:gdLst/>
            <a:ahLst/>
            <a:cxnLst/>
            <a:rect r="r" b="b" t="t" l="l"/>
            <a:pathLst>
              <a:path h="7958820" w="4606167">
                <a:moveTo>
                  <a:pt x="0" y="0"/>
                </a:moveTo>
                <a:lnTo>
                  <a:pt x="4606167" y="0"/>
                </a:lnTo>
                <a:lnTo>
                  <a:pt x="4606167" y="7958820"/>
                </a:lnTo>
                <a:lnTo>
                  <a:pt x="0" y="7958820"/>
                </a:lnTo>
                <a:lnTo>
                  <a:pt x="0" y="0"/>
                </a:lnTo>
                <a:close/>
              </a:path>
            </a:pathLst>
          </a:custGeom>
          <a:blipFill>
            <a:blip r:embed="rId2"/>
            <a:stretch>
              <a:fillRect l="0" t="0" r="0" b="0"/>
            </a:stretch>
          </a:blipFill>
        </p:spPr>
      </p:sp>
      <p:sp>
        <p:nvSpPr>
          <p:cNvPr name="AutoShape 3" id="3"/>
          <p:cNvSpPr/>
          <p:nvPr/>
        </p:nvSpPr>
        <p:spPr>
          <a:xfrm rot="0">
            <a:off x="0" y="9258300"/>
            <a:ext cx="162602" cy="1028700"/>
          </a:xfrm>
          <a:prstGeom prst="rect">
            <a:avLst/>
          </a:prstGeom>
          <a:solidFill>
            <a:srgbClr val="6343E8"/>
          </a:solidFill>
        </p:spPr>
      </p:sp>
      <p:sp>
        <p:nvSpPr>
          <p:cNvPr name="Freeform 4" id="4"/>
          <p:cNvSpPr/>
          <p:nvPr/>
        </p:nvSpPr>
        <p:spPr>
          <a:xfrm flipH="false" flipV="false" rot="0">
            <a:off x="15043719" y="7746850"/>
            <a:ext cx="4923119" cy="3716955"/>
          </a:xfrm>
          <a:custGeom>
            <a:avLst/>
            <a:gdLst/>
            <a:ahLst/>
            <a:cxnLst/>
            <a:rect r="r" b="b" t="t" l="l"/>
            <a:pathLst>
              <a:path h="3716955" w="4923119">
                <a:moveTo>
                  <a:pt x="0" y="0"/>
                </a:moveTo>
                <a:lnTo>
                  <a:pt x="4923119" y="0"/>
                </a:lnTo>
                <a:lnTo>
                  <a:pt x="4923119" y="3716955"/>
                </a:lnTo>
                <a:lnTo>
                  <a:pt x="0" y="3716955"/>
                </a:lnTo>
                <a:lnTo>
                  <a:pt x="0" y="0"/>
                </a:lnTo>
                <a:close/>
              </a:path>
            </a:pathLst>
          </a:custGeom>
          <a:blipFill>
            <a:blip r:embed="rId3"/>
            <a:stretch>
              <a:fillRect l="0" t="0" r="0" b="0"/>
            </a:stretch>
          </a:blipFill>
        </p:spPr>
      </p:sp>
      <p:sp>
        <p:nvSpPr>
          <p:cNvPr name="TextBox 5" id="5"/>
          <p:cNvSpPr txBox="true"/>
          <p:nvPr/>
        </p:nvSpPr>
        <p:spPr>
          <a:xfrm rot="0">
            <a:off x="4181320" y="1982964"/>
            <a:ext cx="9925360" cy="4472937"/>
          </a:xfrm>
          <a:prstGeom prst="rect">
            <a:avLst/>
          </a:prstGeom>
        </p:spPr>
        <p:txBody>
          <a:bodyPr anchor="t" rtlCol="false" tIns="0" lIns="0" bIns="0" rIns="0">
            <a:spAutoFit/>
          </a:bodyPr>
          <a:lstStyle/>
          <a:p>
            <a:pPr algn="ctr">
              <a:lnSpc>
                <a:spcPts val="17936"/>
              </a:lnSpc>
              <a:spcBef>
                <a:spcPct val="0"/>
              </a:spcBef>
            </a:pPr>
            <a:r>
              <a:rPr lang="en-US" b="true" sz="12811">
                <a:solidFill>
                  <a:srgbClr val="170130"/>
                </a:solidFill>
                <a:latin typeface="Faustina Bold"/>
                <a:ea typeface="Faustina Bold"/>
                <a:cs typeface="Faustina Bold"/>
                <a:sym typeface="Faustina Bold"/>
              </a:rPr>
              <a:t>T</a:t>
            </a:r>
            <a:r>
              <a:rPr lang="en-US" b="true" sz="12811">
                <a:solidFill>
                  <a:srgbClr val="170130"/>
                </a:solidFill>
                <a:latin typeface="Faustina Bold"/>
                <a:ea typeface="Faustina Bold"/>
                <a:cs typeface="Faustina Bold"/>
                <a:sym typeface="Faustina Bold"/>
              </a:rPr>
              <a:t>hank you for</a:t>
            </a:r>
          </a:p>
          <a:p>
            <a:pPr algn="ctr">
              <a:lnSpc>
                <a:spcPts val="17936"/>
              </a:lnSpc>
              <a:spcBef>
                <a:spcPct val="0"/>
              </a:spcBef>
            </a:pPr>
            <a:r>
              <a:rPr lang="en-US" b="true" sz="12811">
                <a:solidFill>
                  <a:srgbClr val="170130"/>
                </a:solidFill>
                <a:latin typeface="Faustina Bold"/>
                <a:ea typeface="Faustina Bold"/>
                <a:cs typeface="Faustina Bold"/>
                <a:sym typeface="Faustina Bold"/>
              </a:rPr>
              <a:t>following</a:t>
            </a:r>
          </a:p>
        </p:txBody>
      </p:sp>
      <p:sp>
        <p:nvSpPr>
          <p:cNvPr name="Freeform 6" id="6"/>
          <p:cNvSpPr/>
          <p:nvPr/>
        </p:nvSpPr>
        <p:spPr>
          <a:xfrm flipH="false" flipV="false" rot="-620412">
            <a:off x="15892621" y="-1815158"/>
            <a:ext cx="2733358" cy="4364644"/>
          </a:xfrm>
          <a:custGeom>
            <a:avLst/>
            <a:gdLst/>
            <a:ahLst/>
            <a:cxnLst/>
            <a:rect r="r" b="b" t="t" l="l"/>
            <a:pathLst>
              <a:path h="4364644" w="2733358">
                <a:moveTo>
                  <a:pt x="0" y="0"/>
                </a:moveTo>
                <a:lnTo>
                  <a:pt x="2733358" y="0"/>
                </a:lnTo>
                <a:lnTo>
                  <a:pt x="2733358" y="4364643"/>
                </a:lnTo>
                <a:lnTo>
                  <a:pt x="0" y="4364643"/>
                </a:lnTo>
                <a:lnTo>
                  <a:pt x="0" y="0"/>
                </a:lnTo>
                <a:close/>
              </a:path>
            </a:pathLst>
          </a:custGeom>
          <a:blipFill>
            <a:blip r:embed="rId4"/>
            <a:stretch>
              <a:fillRect l="0" t="0" r="0" b="0"/>
            </a:stretch>
          </a:blipFill>
        </p:spPr>
      </p:sp>
      <p:sp>
        <p:nvSpPr>
          <p:cNvPr name="Freeform 7" id="7"/>
          <p:cNvSpPr/>
          <p:nvPr/>
        </p:nvSpPr>
        <p:spPr>
          <a:xfrm flipH="false" flipV="false" rot="0">
            <a:off x="347435" y="238318"/>
            <a:ext cx="2629815" cy="1580763"/>
          </a:xfrm>
          <a:custGeom>
            <a:avLst/>
            <a:gdLst/>
            <a:ahLst/>
            <a:cxnLst/>
            <a:rect r="r" b="b" t="t" l="l"/>
            <a:pathLst>
              <a:path h="1580763" w="2629815">
                <a:moveTo>
                  <a:pt x="0" y="0"/>
                </a:moveTo>
                <a:lnTo>
                  <a:pt x="2629815" y="0"/>
                </a:lnTo>
                <a:lnTo>
                  <a:pt x="2629815" y="1580764"/>
                </a:lnTo>
                <a:lnTo>
                  <a:pt x="0" y="1580764"/>
                </a:lnTo>
                <a:lnTo>
                  <a:pt x="0" y="0"/>
                </a:lnTo>
                <a:close/>
              </a:path>
            </a:pathLst>
          </a:custGeom>
          <a:blipFill>
            <a:blip r:embed="rId5"/>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454296" cy="531623"/>
          </a:xfrm>
          <a:custGeom>
            <a:avLst/>
            <a:gdLst/>
            <a:ahLst/>
            <a:cxnLst/>
            <a:rect r="r" b="b" t="t" l="l"/>
            <a:pathLst>
              <a:path h="531623" w="454296">
                <a:moveTo>
                  <a:pt x="0" y="0"/>
                </a:moveTo>
                <a:lnTo>
                  <a:pt x="454296" y="0"/>
                </a:lnTo>
                <a:lnTo>
                  <a:pt x="454296" y="531623"/>
                </a:lnTo>
                <a:lnTo>
                  <a:pt x="0" y="5316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42175" y="197414"/>
            <a:ext cx="3650342" cy="2194195"/>
          </a:xfrm>
          <a:custGeom>
            <a:avLst/>
            <a:gdLst/>
            <a:ahLst/>
            <a:cxnLst/>
            <a:rect r="r" b="b" t="t" l="l"/>
            <a:pathLst>
              <a:path h="2194195" w="3650342">
                <a:moveTo>
                  <a:pt x="0" y="0"/>
                </a:moveTo>
                <a:lnTo>
                  <a:pt x="3650342" y="0"/>
                </a:lnTo>
                <a:lnTo>
                  <a:pt x="3650342" y="2194195"/>
                </a:lnTo>
                <a:lnTo>
                  <a:pt x="0" y="2194195"/>
                </a:lnTo>
                <a:lnTo>
                  <a:pt x="0" y="0"/>
                </a:lnTo>
                <a:close/>
              </a:path>
            </a:pathLst>
          </a:custGeom>
          <a:blipFill>
            <a:blip r:embed="rId4"/>
            <a:stretch>
              <a:fillRect l="0" t="0" r="0" b="0"/>
            </a:stretch>
          </a:blipFill>
        </p:spPr>
      </p:sp>
      <p:sp>
        <p:nvSpPr>
          <p:cNvPr name="TextBox 4" id="4"/>
          <p:cNvSpPr txBox="true"/>
          <p:nvPr/>
        </p:nvSpPr>
        <p:spPr>
          <a:xfrm rot="0">
            <a:off x="3308167" y="531507"/>
            <a:ext cx="11283852" cy="1325984"/>
          </a:xfrm>
          <a:prstGeom prst="rect">
            <a:avLst/>
          </a:prstGeom>
        </p:spPr>
        <p:txBody>
          <a:bodyPr anchor="t" rtlCol="false" tIns="0" lIns="0" bIns="0" rIns="0">
            <a:spAutoFit/>
          </a:bodyPr>
          <a:lstStyle/>
          <a:p>
            <a:pPr algn="ctr">
              <a:lnSpc>
                <a:spcPts val="11016"/>
              </a:lnSpc>
              <a:spcBef>
                <a:spcPct val="0"/>
              </a:spcBef>
            </a:pPr>
            <a:r>
              <a:rPr lang="en-US" b="true" sz="7443" spc="372">
                <a:solidFill>
                  <a:srgbClr val="170130"/>
                </a:solidFill>
                <a:latin typeface="Faustina Semi-Bold"/>
                <a:ea typeface="Faustina Semi-Bold"/>
                <a:cs typeface="Faustina Semi-Bold"/>
                <a:sym typeface="Faustina Semi-Bold"/>
              </a:rPr>
              <a:t>Chương 1: Tổng quan </a:t>
            </a:r>
          </a:p>
        </p:txBody>
      </p:sp>
      <p:sp>
        <p:nvSpPr>
          <p:cNvPr name="TextBox 5" id="5"/>
          <p:cNvSpPr txBox="true"/>
          <p:nvPr/>
        </p:nvSpPr>
        <p:spPr>
          <a:xfrm rot="0">
            <a:off x="-1684732" y="2286834"/>
            <a:ext cx="11283852" cy="651483"/>
          </a:xfrm>
          <a:prstGeom prst="rect">
            <a:avLst/>
          </a:prstGeom>
        </p:spPr>
        <p:txBody>
          <a:bodyPr anchor="t" rtlCol="false" tIns="0" lIns="0" bIns="0" rIns="0">
            <a:spAutoFit/>
          </a:bodyPr>
          <a:lstStyle/>
          <a:p>
            <a:pPr algn="ctr">
              <a:lnSpc>
                <a:spcPts val="5392"/>
              </a:lnSpc>
              <a:spcBef>
                <a:spcPct val="0"/>
              </a:spcBef>
            </a:pPr>
            <a:r>
              <a:rPr lang="en-US" b="true" sz="3643" spc="182">
                <a:solidFill>
                  <a:srgbClr val="170130"/>
                </a:solidFill>
                <a:latin typeface="Faustina Semi-Bold"/>
                <a:ea typeface="Faustina Semi-Bold"/>
                <a:cs typeface="Faustina Semi-Bold"/>
                <a:sym typeface="Faustina Semi-Bold"/>
              </a:rPr>
              <a:t>Lý do chọn đề tài</a:t>
            </a:r>
            <a:r>
              <a:rPr lang="en-US" b="true" sz="3643" spc="182">
                <a:solidFill>
                  <a:srgbClr val="170130"/>
                </a:solidFill>
                <a:latin typeface="Faustina Semi-Bold"/>
                <a:ea typeface="Faustina Semi-Bold"/>
                <a:cs typeface="Faustina Semi-Bold"/>
                <a:sym typeface="Faustina Semi-Bold"/>
              </a:rPr>
              <a:t> </a:t>
            </a:r>
          </a:p>
        </p:txBody>
      </p:sp>
      <p:sp>
        <p:nvSpPr>
          <p:cNvPr name="TextBox 6" id="6"/>
          <p:cNvSpPr txBox="true"/>
          <p:nvPr/>
        </p:nvSpPr>
        <p:spPr>
          <a:xfrm rot="0">
            <a:off x="1820444" y="3091969"/>
            <a:ext cx="14647112" cy="7450736"/>
          </a:xfrm>
          <a:prstGeom prst="rect">
            <a:avLst/>
          </a:prstGeom>
        </p:spPr>
        <p:txBody>
          <a:bodyPr anchor="t" rtlCol="false" tIns="0" lIns="0" bIns="0" rIns="0">
            <a:spAutoFit/>
          </a:bodyPr>
          <a:lstStyle/>
          <a:p>
            <a:pPr algn="just">
              <a:lnSpc>
                <a:spcPts val="5268"/>
              </a:lnSpc>
            </a:pPr>
            <a:r>
              <a:rPr lang="en-US" b="true" sz="2802" spc="140">
                <a:solidFill>
                  <a:srgbClr val="170130"/>
                </a:solidFill>
                <a:latin typeface="Faustina Semi-Bold"/>
                <a:ea typeface="Faustina Semi-Bold"/>
                <a:cs typeface="Faustina Semi-Bold"/>
                <a:sym typeface="Faustina Semi-Bold"/>
              </a:rPr>
              <a:t>     </a:t>
            </a:r>
            <a:r>
              <a:rPr lang="en-US" sz="2802" spc="140">
                <a:solidFill>
                  <a:srgbClr val="170130"/>
                </a:solidFill>
                <a:latin typeface="Faustina"/>
                <a:ea typeface="Faustina"/>
                <a:cs typeface="Faustina"/>
                <a:sym typeface="Faustina"/>
              </a:rPr>
              <a:t>  Do nhu cầu thị trường cao: Sản phẩm Apple có lượng khách hàng lớn, trung thành và nhu cầu mua sắm trực tuyến ngày càng tăng.</a:t>
            </a:r>
          </a:p>
          <a:p>
            <a:pPr algn="just">
              <a:lnSpc>
                <a:spcPts val="5268"/>
              </a:lnSpc>
            </a:pPr>
            <a:r>
              <a:rPr lang="en-US" sz="2802" spc="140">
                <a:solidFill>
                  <a:srgbClr val="170130"/>
                </a:solidFill>
                <a:latin typeface="Faustina"/>
                <a:ea typeface="Faustina"/>
                <a:cs typeface="Faustina"/>
                <a:sym typeface="Faustina"/>
              </a:rPr>
              <a:t>      Thương hiệu uy tín: Apple là thương hiệu công nghệ hàng đầu thế giới, đảm bảo độ tin cậy và thu hút khách hàng.</a:t>
            </a:r>
          </a:p>
          <a:p>
            <a:pPr algn="just">
              <a:lnSpc>
                <a:spcPts val="5268"/>
              </a:lnSpc>
            </a:pPr>
            <a:r>
              <a:rPr lang="en-US" sz="2802" spc="140">
                <a:solidFill>
                  <a:srgbClr val="170130"/>
                </a:solidFill>
                <a:latin typeface="Faustina"/>
                <a:ea typeface="Faustina"/>
                <a:cs typeface="Faustina"/>
                <a:sym typeface="Faustina"/>
              </a:rPr>
              <a:t>      Dự án đáp ứng nhu cầu mua sắm trực tuyến, giúp người dùng dễ dàng tra cứu thông tin, đặt hàng và thanh toán.</a:t>
            </a:r>
          </a:p>
          <a:p>
            <a:pPr algn="just">
              <a:lnSpc>
                <a:spcPts val="5268"/>
              </a:lnSpc>
            </a:pPr>
            <a:r>
              <a:rPr lang="en-US" sz="2802" spc="140">
                <a:solidFill>
                  <a:srgbClr val="170130"/>
                </a:solidFill>
                <a:latin typeface="Faustina"/>
                <a:ea typeface="Faustina"/>
                <a:cs typeface="Faustina"/>
                <a:sym typeface="Faustina"/>
              </a:rPr>
              <a:t>    Xây dựng website bán sản phẩm và phụ kiện Apple bằng Laravel Framework có các chức năng lọc sản phẩm, tìm kiếm sản phẩm, xem chi tiết, mua và đánh giá sản phẩm.</a:t>
            </a:r>
          </a:p>
          <a:p>
            <a:pPr algn="just">
              <a:lnSpc>
                <a:spcPts val="5832"/>
              </a:lnSpc>
            </a:pPr>
          </a:p>
          <a:p>
            <a:pPr algn="just">
              <a:lnSpc>
                <a:spcPts val="5832"/>
              </a:lnSpc>
            </a:pPr>
          </a:p>
          <a:p>
            <a:pPr algn="just">
              <a:lnSpc>
                <a:spcPts val="5832"/>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67993" y="2135251"/>
            <a:ext cx="9605817" cy="628650"/>
          </a:xfrm>
          <a:prstGeom prst="rect">
            <a:avLst/>
          </a:prstGeom>
        </p:spPr>
        <p:txBody>
          <a:bodyPr anchor="t" rtlCol="false" tIns="0" lIns="0" bIns="0" rIns="0">
            <a:spAutoFit/>
          </a:bodyPr>
          <a:lstStyle/>
          <a:p>
            <a:pPr algn="ctr" marL="0" indent="0" lvl="0">
              <a:lnSpc>
                <a:spcPts val="4919"/>
              </a:lnSpc>
              <a:spcBef>
                <a:spcPct val="0"/>
              </a:spcBef>
            </a:pPr>
            <a:r>
              <a:rPr lang="en-US" b="true" sz="4099">
                <a:solidFill>
                  <a:srgbClr val="170130"/>
                </a:solidFill>
                <a:latin typeface="Faustina Semi-Bold"/>
                <a:ea typeface="Faustina Semi-Bold"/>
                <a:cs typeface="Faustina Semi-Bold"/>
                <a:sym typeface="Faustina Semi-Bold"/>
              </a:rPr>
              <a:t>Mục đích nghiên cứu</a:t>
            </a:r>
          </a:p>
        </p:txBody>
      </p:sp>
      <p:sp>
        <p:nvSpPr>
          <p:cNvPr name="TextBox 3" id="3"/>
          <p:cNvSpPr txBox="true"/>
          <p:nvPr/>
        </p:nvSpPr>
        <p:spPr>
          <a:xfrm rot="0">
            <a:off x="1028700" y="7620000"/>
            <a:ext cx="10493966" cy="2428875"/>
          </a:xfrm>
          <a:prstGeom prst="rect">
            <a:avLst/>
          </a:prstGeom>
        </p:spPr>
        <p:txBody>
          <a:bodyPr anchor="t" rtlCol="false" tIns="0" lIns="0" bIns="0" rIns="0">
            <a:spAutoFit/>
          </a:bodyPr>
          <a:lstStyle/>
          <a:p>
            <a:pPr algn="l">
              <a:lnSpc>
                <a:spcPts val="3840"/>
              </a:lnSpc>
            </a:pPr>
            <a:r>
              <a:rPr lang="en-US" sz="3200" b="true">
                <a:solidFill>
                  <a:srgbClr val="000000"/>
                </a:solidFill>
                <a:latin typeface="Faustina Semi-Bold"/>
                <a:ea typeface="Faustina Semi-Bold"/>
                <a:cs typeface="Faustina Semi-Bold"/>
                <a:sym typeface="Faustina Semi-Bold"/>
              </a:rPr>
              <a:t>        </a:t>
            </a:r>
            <a:r>
              <a:rPr lang="en-US" sz="3200">
                <a:solidFill>
                  <a:srgbClr val="000000"/>
                </a:solidFill>
                <a:latin typeface="Faustina"/>
                <a:ea typeface="Faustina"/>
                <a:cs typeface="Faustina"/>
                <a:sym typeface="Faustina"/>
              </a:rPr>
              <a:t>  Tìm hiểu và sử dụng Laravel Framework.</a:t>
            </a:r>
          </a:p>
          <a:p>
            <a:pPr algn="l">
              <a:lnSpc>
                <a:spcPts val="3840"/>
              </a:lnSpc>
            </a:pPr>
            <a:r>
              <a:rPr lang="en-US" sz="3200">
                <a:solidFill>
                  <a:srgbClr val="000000"/>
                </a:solidFill>
                <a:latin typeface="Faustina"/>
                <a:ea typeface="Faustina"/>
                <a:cs typeface="Faustina"/>
                <a:sym typeface="Faustina"/>
              </a:rPr>
              <a:t>          Tìm hiểu và sử dụng Mysql.</a:t>
            </a:r>
          </a:p>
          <a:p>
            <a:pPr algn="l">
              <a:lnSpc>
                <a:spcPts val="3840"/>
              </a:lnSpc>
            </a:pPr>
            <a:r>
              <a:rPr lang="en-US" sz="3200">
                <a:solidFill>
                  <a:srgbClr val="000000"/>
                </a:solidFill>
                <a:latin typeface="Faustina"/>
                <a:ea typeface="Faustina"/>
                <a:cs typeface="Faustina"/>
                <a:sym typeface="Faustina"/>
              </a:rPr>
              <a:t>          Tìm hiểu về sản phẩm và phụ kiện Apple.</a:t>
            </a:r>
          </a:p>
          <a:p>
            <a:pPr algn="l">
              <a:lnSpc>
                <a:spcPts val="3840"/>
              </a:lnSpc>
            </a:pPr>
            <a:r>
              <a:rPr lang="en-US" sz="3200">
                <a:solidFill>
                  <a:srgbClr val="000000"/>
                </a:solidFill>
                <a:latin typeface="Faustina"/>
                <a:ea typeface="Faustina"/>
                <a:cs typeface="Faustina"/>
                <a:sym typeface="Faustina"/>
              </a:rPr>
              <a:t>          Thiết kế website bán sản phẩm và phụ kiện Apple</a:t>
            </a:r>
          </a:p>
          <a:p>
            <a:pPr algn="ctr" marL="0" indent="0" lvl="0">
              <a:lnSpc>
                <a:spcPts val="3840"/>
              </a:lnSpc>
              <a:spcBef>
                <a:spcPct val="0"/>
              </a:spcBef>
            </a:pPr>
          </a:p>
        </p:txBody>
      </p:sp>
      <p:sp>
        <p:nvSpPr>
          <p:cNvPr name="Freeform 4" id="4"/>
          <p:cNvSpPr/>
          <p:nvPr/>
        </p:nvSpPr>
        <p:spPr>
          <a:xfrm flipH="false" flipV="false" rot="0">
            <a:off x="442377" y="8859441"/>
            <a:ext cx="586323" cy="797719"/>
          </a:xfrm>
          <a:custGeom>
            <a:avLst/>
            <a:gdLst/>
            <a:ahLst/>
            <a:cxnLst/>
            <a:rect r="r" b="b" t="t" l="l"/>
            <a:pathLst>
              <a:path h="797719" w="586323">
                <a:moveTo>
                  <a:pt x="0" y="0"/>
                </a:moveTo>
                <a:lnTo>
                  <a:pt x="586323" y="0"/>
                </a:lnTo>
                <a:lnTo>
                  <a:pt x="586323" y="797718"/>
                </a:lnTo>
                <a:lnTo>
                  <a:pt x="0" y="797718"/>
                </a:lnTo>
                <a:lnTo>
                  <a:pt x="0" y="0"/>
                </a:lnTo>
                <a:close/>
              </a:path>
            </a:pathLst>
          </a:custGeom>
          <a:blipFill>
            <a:blip r:embed="rId2"/>
            <a:stretch>
              <a:fillRect l="0" t="0" r="0" b="0"/>
            </a:stretch>
          </a:blipFill>
        </p:spPr>
      </p:sp>
      <p:sp>
        <p:nvSpPr>
          <p:cNvPr name="Freeform 5" id="5"/>
          <p:cNvSpPr/>
          <p:nvPr/>
        </p:nvSpPr>
        <p:spPr>
          <a:xfrm flipH="false" flipV="false" rot="3123798">
            <a:off x="442377" y="9734729"/>
            <a:ext cx="586323" cy="797719"/>
          </a:xfrm>
          <a:custGeom>
            <a:avLst/>
            <a:gdLst/>
            <a:ahLst/>
            <a:cxnLst/>
            <a:rect r="r" b="b" t="t" l="l"/>
            <a:pathLst>
              <a:path h="797719" w="586323">
                <a:moveTo>
                  <a:pt x="0" y="0"/>
                </a:moveTo>
                <a:lnTo>
                  <a:pt x="586323" y="0"/>
                </a:lnTo>
                <a:lnTo>
                  <a:pt x="586323" y="797718"/>
                </a:lnTo>
                <a:lnTo>
                  <a:pt x="0" y="797718"/>
                </a:lnTo>
                <a:lnTo>
                  <a:pt x="0" y="0"/>
                </a:lnTo>
                <a:close/>
              </a:path>
            </a:pathLst>
          </a:custGeom>
          <a:blipFill>
            <a:blip r:embed="rId2"/>
            <a:stretch>
              <a:fillRect l="0" t="0" r="0" b="0"/>
            </a:stretch>
          </a:blipFill>
        </p:spPr>
      </p:sp>
      <p:sp>
        <p:nvSpPr>
          <p:cNvPr name="Freeform 6" id="6"/>
          <p:cNvSpPr/>
          <p:nvPr/>
        </p:nvSpPr>
        <p:spPr>
          <a:xfrm flipH="false" flipV="false" rot="-6503743">
            <a:off x="16672329" y="5193"/>
            <a:ext cx="586323" cy="797719"/>
          </a:xfrm>
          <a:custGeom>
            <a:avLst/>
            <a:gdLst/>
            <a:ahLst/>
            <a:cxnLst/>
            <a:rect r="r" b="b" t="t" l="l"/>
            <a:pathLst>
              <a:path h="797719" w="586323">
                <a:moveTo>
                  <a:pt x="0" y="0"/>
                </a:moveTo>
                <a:lnTo>
                  <a:pt x="586323" y="0"/>
                </a:lnTo>
                <a:lnTo>
                  <a:pt x="586323" y="797719"/>
                </a:lnTo>
                <a:lnTo>
                  <a:pt x="0" y="797719"/>
                </a:lnTo>
                <a:lnTo>
                  <a:pt x="0" y="0"/>
                </a:lnTo>
                <a:close/>
              </a:path>
            </a:pathLst>
          </a:custGeom>
          <a:blipFill>
            <a:blip r:embed="rId2"/>
            <a:stretch>
              <a:fillRect l="0" t="0" r="0" b="0"/>
            </a:stretch>
          </a:blipFill>
        </p:spPr>
      </p:sp>
      <p:sp>
        <p:nvSpPr>
          <p:cNvPr name="Freeform 7" id="7"/>
          <p:cNvSpPr/>
          <p:nvPr/>
        </p:nvSpPr>
        <p:spPr>
          <a:xfrm flipH="false" flipV="false" rot="8737927">
            <a:off x="16668478" y="903967"/>
            <a:ext cx="586323" cy="797719"/>
          </a:xfrm>
          <a:custGeom>
            <a:avLst/>
            <a:gdLst/>
            <a:ahLst/>
            <a:cxnLst/>
            <a:rect r="r" b="b" t="t" l="l"/>
            <a:pathLst>
              <a:path h="797719" w="586323">
                <a:moveTo>
                  <a:pt x="0" y="0"/>
                </a:moveTo>
                <a:lnTo>
                  <a:pt x="586323" y="0"/>
                </a:lnTo>
                <a:lnTo>
                  <a:pt x="586323" y="797719"/>
                </a:lnTo>
                <a:lnTo>
                  <a:pt x="0" y="797719"/>
                </a:lnTo>
                <a:lnTo>
                  <a:pt x="0" y="0"/>
                </a:lnTo>
                <a:close/>
              </a:path>
            </a:pathLst>
          </a:custGeom>
          <a:blipFill>
            <a:blip r:embed="rId2"/>
            <a:stretch>
              <a:fillRect l="0" t="0" r="0" b="0"/>
            </a:stretch>
          </a:blipFill>
        </p:spPr>
      </p:sp>
      <p:sp>
        <p:nvSpPr>
          <p:cNvPr name="AutoShape 8" id="8"/>
          <p:cNvSpPr/>
          <p:nvPr/>
        </p:nvSpPr>
        <p:spPr>
          <a:xfrm rot="0">
            <a:off x="0" y="9258300"/>
            <a:ext cx="162602" cy="1028700"/>
          </a:xfrm>
          <a:prstGeom prst="rect">
            <a:avLst/>
          </a:prstGeom>
          <a:solidFill>
            <a:srgbClr val="6343E8"/>
          </a:solidFill>
        </p:spPr>
      </p:sp>
      <p:sp>
        <p:nvSpPr>
          <p:cNvPr name="TextBox 9" id="9"/>
          <p:cNvSpPr txBox="true"/>
          <p:nvPr/>
        </p:nvSpPr>
        <p:spPr>
          <a:xfrm rot="0">
            <a:off x="-552664" y="6705600"/>
            <a:ext cx="8175160" cy="628650"/>
          </a:xfrm>
          <a:prstGeom prst="rect">
            <a:avLst/>
          </a:prstGeom>
        </p:spPr>
        <p:txBody>
          <a:bodyPr anchor="t" rtlCol="false" tIns="0" lIns="0" bIns="0" rIns="0">
            <a:spAutoFit/>
          </a:bodyPr>
          <a:lstStyle/>
          <a:p>
            <a:pPr algn="ctr" marL="0" indent="0" lvl="0">
              <a:lnSpc>
                <a:spcPts val="4919"/>
              </a:lnSpc>
              <a:spcBef>
                <a:spcPct val="0"/>
              </a:spcBef>
            </a:pPr>
            <a:r>
              <a:rPr lang="en-US" b="true" sz="4099">
                <a:solidFill>
                  <a:srgbClr val="170130"/>
                </a:solidFill>
                <a:latin typeface="Faustina Bold"/>
                <a:ea typeface="Faustina Bold"/>
                <a:cs typeface="Faustina Bold"/>
                <a:sym typeface="Faustina Bold"/>
              </a:rPr>
              <a:t>Đối tượng nghiên cứu</a:t>
            </a:r>
          </a:p>
        </p:txBody>
      </p:sp>
      <p:sp>
        <p:nvSpPr>
          <p:cNvPr name="TextBox 10" id="10"/>
          <p:cNvSpPr txBox="true"/>
          <p:nvPr/>
        </p:nvSpPr>
        <p:spPr>
          <a:xfrm rot="0">
            <a:off x="1405954" y="2868676"/>
            <a:ext cx="15088279" cy="3560699"/>
          </a:xfrm>
          <a:prstGeom prst="rect">
            <a:avLst/>
          </a:prstGeom>
        </p:spPr>
        <p:txBody>
          <a:bodyPr anchor="t" rtlCol="false" tIns="0" lIns="0" bIns="0" rIns="0">
            <a:spAutoFit/>
          </a:bodyPr>
          <a:lstStyle/>
          <a:p>
            <a:pPr algn="just">
              <a:lnSpc>
                <a:spcPts val="5728"/>
              </a:lnSpc>
            </a:pPr>
            <a:r>
              <a:rPr lang="en-US" sz="3200">
                <a:solidFill>
                  <a:srgbClr val="000000"/>
                </a:solidFill>
                <a:latin typeface="Faustina"/>
                <a:ea typeface="Faustina"/>
                <a:cs typeface="Faustina"/>
                <a:sym typeface="Faustina"/>
              </a:rPr>
              <a:t>Phát triển một nền tảng thương mại điện tử hiện đại, giúp người dùng dễ dàng tìm kiếm, lựa chọn và mua sắm các sản phẩm Apple. Dự án nhằm ứng dụng các tính năng mạnh mẽ của Laravel như quản lý sản phẩm, giỏ hàng, thanh toán trực tuyến và bảo mật thông tin. Đồng thời, nghiên cứu này cũng giúp nâng cao kỹ năng lập trình, quản lý dữ liệu và xây dựng hệ thống web chuyên nghiệp, đáp ứng nhu cầu thực tế của thị trường.</a:t>
            </a:r>
          </a:p>
        </p:txBody>
      </p:sp>
      <p:sp>
        <p:nvSpPr>
          <p:cNvPr name="Freeform 11" id="11"/>
          <p:cNvSpPr/>
          <p:nvPr/>
        </p:nvSpPr>
        <p:spPr>
          <a:xfrm flipH="false" flipV="false" rot="0">
            <a:off x="-240282" y="-37567"/>
            <a:ext cx="2537964" cy="1525552"/>
          </a:xfrm>
          <a:custGeom>
            <a:avLst/>
            <a:gdLst/>
            <a:ahLst/>
            <a:cxnLst/>
            <a:rect r="r" b="b" t="t" l="l"/>
            <a:pathLst>
              <a:path h="1525552" w="2537964">
                <a:moveTo>
                  <a:pt x="0" y="0"/>
                </a:moveTo>
                <a:lnTo>
                  <a:pt x="2537964" y="0"/>
                </a:lnTo>
                <a:lnTo>
                  <a:pt x="2537964" y="1525552"/>
                </a:lnTo>
                <a:lnTo>
                  <a:pt x="0" y="1525552"/>
                </a:lnTo>
                <a:lnTo>
                  <a:pt x="0" y="0"/>
                </a:lnTo>
                <a:close/>
              </a:path>
            </a:pathLst>
          </a:custGeom>
          <a:blipFill>
            <a:blip r:embed="rId3"/>
            <a:stretch>
              <a:fillRect l="0" t="0" r="0" b="0"/>
            </a:stretch>
          </a:blipFill>
        </p:spPr>
      </p:sp>
      <p:sp>
        <p:nvSpPr>
          <p:cNvPr name="TextBox 12" id="12"/>
          <p:cNvSpPr txBox="true"/>
          <p:nvPr/>
        </p:nvSpPr>
        <p:spPr>
          <a:xfrm rot="0">
            <a:off x="3308167" y="531507"/>
            <a:ext cx="11283852" cy="1325984"/>
          </a:xfrm>
          <a:prstGeom prst="rect">
            <a:avLst/>
          </a:prstGeom>
        </p:spPr>
        <p:txBody>
          <a:bodyPr anchor="t" rtlCol="false" tIns="0" lIns="0" bIns="0" rIns="0">
            <a:spAutoFit/>
          </a:bodyPr>
          <a:lstStyle/>
          <a:p>
            <a:pPr algn="ctr">
              <a:lnSpc>
                <a:spcPts val="11016"/>
              </a:lnSpc>
              <a:spcBef>
                <a:spcPct val="0"/>
              </a:spcBef>
            </a:pPr>
            <a:r>
              <a:rPr lang="en-US" b="true" sz="7443" spc="372">
                <a:solidFill>
                  <a:srgbClr val="170130"/>
                </a:solidFill>
                <a:latin typeface="Faustina Semi-Bold"/>
                <a:ea typeface="Faustina Semi-Bold"/>
                <a:cs typeface="Faustina Semi-Bold"/>
                <a:sym typeface="Faustina Semi-Bold"/>
              </a:rPr>
              <a:t>Chương 1: Tổng quan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13411" y="2223526"/>
            <a:ext cx="9605817" cy="628650"/>
          </a:xfrm>
          <a:prstGeom prst="rect">
            <a:avLst/>
          </a:prstGeom>
        </p:spPr>
        <p:txBody>
          <a:bodyPr anchor="t" rtlCol="false" tIns="0" lIns="0" bIns="0" rIns="0">
            <a:spAutoFit/>
          </a:bodyPr>
          <a:lstStyle/>
          <a:p>
            <a:pPr algn="ctr" marL="0" indent="0" lvl="0">
              <a:lnSpc>
                <a:spcPts val="4919"/>
              </a:lnSpc>
              <a:spcBef>
                <a:spcPct val="0"/>
              </a:spcBef>
            </a:pPr>
            <a:r>
              <a:rPr lang="en-US" b="true" sz="4099">
                <a:solidFill>
                  <a:srgbClr val="170130"/>
                </a:solidFill>
                <a:latin typeface="Faustina Semi-Bold"/>
                <a:ea typeface="Faustina Semi-Bold"/>
                <a:cs typeface="Faustina Semi-Bold"/>
                <a:sym typeface="Faustina Semi-Bold"/>
              </a:rPr>
              <a:t>Phạm vi nghiên cứu</a:t>
            </a:r>
          </a:p>
        </p:txBody>
      </p:sp>
      <p:sp>
        <p:nvSpPr>
          <p:cNvPr name="Freeform 3" id="3"/>
          <p:cNvSpPr/>
          <p:nvPr/>
        </p:nvSpPr>
        <p:spPr>
          <a:xfrm flipH="false" flipV="false" rot="0">
            <a:off x="442377" y="8859441"/>
            <a:ext cx="586323" cy="797719"/>
          </a:xfrm>
          <a:custGeom>
            <a:avLst/>
            <a:gdLst/>
            <a:ahLst/>
            <a:cxnLst/>
            <a:rect r="r" b="b" t="t" l="l"/>
            <a:pathLst>
              <a:path h="797719" w="586323">
                <a:moveTo>
                  <a:pt x="0" y="0"/>
                </a:moveTo>
                <a:lnTo>
                  <a:pt x="586323" y="0"/>
                </a:lnTo>
                <a:lnTo>
                  <a:pt x="586323" y="797718"/>
                </a:lnTo>
                <a:lnTo>
                  <a:pt x="0" y="797718"/>
                </a:lnTo>
                <a:lnTo>
                  <a:pt x="0" y="0"/>
                </a:lnTo>
                <a:close/>
              </a:path>
            </a:pathLst>
          </a:custGeom>
          <a:blipFill>
            <a:blip r:embed="rId2"/>
            <a:stretch>
              <a:fillRect l="0" t="0" r="0" b="0"/>
            </a:stretch>
          </a:blipFill>
        </p:spPr>
      </p:sp>
      <p:sp>
        <p:nvSpPr>
          <p:cNvPr name="Freeform 4" id="4"/>
          <p:cNvSpPr/>
          <p:nvPr/>
        </p:nvSpPr>
        <p:spPr>
          <a:xfrm flipH="false" flipV="false" rot="3123798">
            <a:off x="1230348" y="9335869"/>
            <a:ext cx="586323" cy="797719"/>
          </a:xfrm>
          <a:custGeom>
            <a:avLst/>
            <a:gdLst/>
            <a:ahLst/>
            <a:cxnLst/>
            <a:rect r="r" b="b" t="t" l="l"/>
            <a:pathLst>
              <a:path h="797719" w="586323">
                <a:moveTo>
                  <a:pt x="0" y="0"/>
                </a:moveTo>
                <a:lnTo>
                  <a:pt x="586323" y="0"/>
                </a:lnTo>
                <a:lnTo>
                  <a:pt x="586323" y="797719"/>
                </a:lnTo>
                <a:lnTo>
                  <a:pt x="0" y="797719"/>
                </a:lnTo>
                <a:lnTo>
                  <a:pt x="0" y="0"/>
                </a:lnTo>
                <a:close/>
              </a:path>
            </a:pathLst>
          </a:custGeom>
          <a:blipFill>
            <a:blip r:embed="rId2"/>
            <a:stretch>
              <a:fillRect l="0" t="0" r="0" b="0"/>
            </a:stretch>
          </a:blipFill>
        </p:spPr>
      </p:sp>
      <p:sp>
        <p:nvSpPr>
          <p:cNvPr name="Freeform 5" id="5"/>
          <p:cNvSpPr/>
          <p:nvPr/>
        </p:nvSpPr>
        <p:spPr>
          <a:xfrm flipH="false" flipV="false" rot="-6503743">
            <a:off x="16672329" y="5193"/>
            <a:ext cx="586323" cy="797719"/>
          </a:xfrm>
          <a:custGeom>
            <a:avLst/>
            <a:gdLst/>
            <a:ahLst/>
            <a:cxnLst/>
            <a:rect r="r" b="b" t="t" l="l"/>
            <a:pathLst>
              <a:path h="797719" w="586323">
                <a:moveTo>
                  <a:pt x="0" y="0"/>
                </a:moveTo>
                <a:lnTo>
                  <a:pt x="586323" y="0"/>
                </a:lnTo>
                <a:lnTo>
                  <a:pt x="586323" y="797719"/>
                </a:lnTo>
                <a:lnTo>
                  <a:pt x="0" y="797719"/>
                </a:lnTo>
                <a:lnTo>
                  <a:pt x="0" y="0"/>
                </a:lnTo>
                <a:close/>
              </a:path>
            </a:pathLst>
          </a:custGeom>
          <a:blipFill>
            <a:blip r:embed="rId2"/>
            <a:stretch>
              <a:fillRect l="0" t="0" r="0" b="0"/>
            </a:stretch>
          </a:blipFill>
        </p:spPr>
      </p:sp>
      <p:sp>
        <p:nvSpPr>
          <p:cNvPr name="Freeform 6" id="6"/>
          <p:cNvSpPr/>
          <p:nvPr/>
        </p:nvSpPr>
        <p:spPr>
          <a:xfrm flipH="false" flipV="false" rot="8737927">
            <a:off x="16668478" y="903967"/>
            <a:ext cx="586323" cy="797719"/>
          </a:xfrm>
          <a:custGeom>
            <a:avLst/>
            <a:gdLst/>
            <a:ahLst/>
            <a:cxnLst/>
            <a:rect r="r" b="b" t="t" l="l"/>
            <a:pathLst>
              <a:path h="797719" w="586323">
                <a:moveTo>
                  <a:pt x="0" y="0"/>
                </a:moveTo>
                <a:lnTo>
                  <a:pt x="586323" y="0"/>
                </a:lnTo>
                <a:lnTo>
                  <a:pt x="586323" y="797719"/>
                </a:lnTo>
                <a:lnTo>
                  <a:pt x="0" y="797719"/>
                </a:lnTo>
                <a:lnTo>
                  <a:pt x="0" y="0"/>
                </a:lnTo>
                <a:close/>
              </a:path>
            </a:pathLst>
          </a:custGeom>
          <a:blipFill>
            <a:blip r:embed="rId2"/>
            <a:stretch>
              <a:fillRect l="0" t="0" r="0" b="0"/>
            </a:stretch>
          </a:blipFill>
        </p:spPr>
      </p:sp>
      <p:sp>
        <p:nvSpPr>
          <p:cNvPr name="AutoShape 7" id="7"/>
          <p:cNvSpPr/>
          <p:nvPr/>
        </p:nvSpPr>
        <p:spPr>
          <a:xfrm rot="0">
            <a:off x="0" y="9258300"/>
            <a:ext cx="162602" cy="1028700"/>
          </a:xfrm>
          <a:prstGeom prst="rect">
            <a:avLst/>
          </a:prstGeom>
          <a:solidFill>
            <a:srgbClr val="6343E8"/>
          </a:solidFill>
        </p:spPr>
      </p:sp>
      <p:sp>
        <p:nvSpPr>
          <p:cNvPr name="TextBox 8" id="8"/>
          <p:cNvSpPr txBox="true"/>
          <p:nvPr/>
        </p:nvSpPr>
        <p:spPr>
          <a:xfrm rot="0">
            <a:off x="1028700" y="3328426"/>
            <a:ext cx="15465797" cy="5371540"/>
          </a:xfrm>
          <a:prstGeom prst="rect">
            <a:avLst/>
          </a:prstGeom>
        </p:spPr>
        <p:txBody>
          <a:bodyPr anchor="t" rtlCol="false" tIns="0" lIns="0" bIns="0" rIns="0">
            <a:spAutoFit/>
          </a:bodyPr>
          <a:lstStyle/>
          <a:p>
            <a:pPr algn="just">
              <a:lnSpc>
                <a:spcPts val="4780"/>
              </a:lnSpc>
              <a:spcBef>
                <a:spcPct val="0"/>
              </a:spcBef>
            </a:pPr>
            <a:r>
              <a:rPr lang="en-US" sz="3230" spc="161">
                <a:solidFill>
                  <a:srgbClr val="000000"/>
                </a:solidFill>
                <a:latin typeface="Faustina"/>
                <a:ea typeface="Faustina"/>
                <a:cs typeface="Faustina"/>
                <a:sym typeface="Faustina"/>
              </a:rPr>
              <a:t>     </a:t>
            </a:r>
            <a:r>
              <a:rPr lang="en-US" sz="3230" spc="161">
                <a:solidFill>
                  <a:srgbClr val="000000"/>
                </a:solidFill>
                <a:latin typeface="Faustina"/>
                <a:ea typeface="Faustina"/>
                <a:cs typeface="Faustina"/>
                <a:sym typeface="Faustina"/>
              </a:rPr>
              <a:t>Tìm hiểu các phiên bản của Laravel cách sử dụng Laravel Framework về thiết kế website bán sản phẩm và phụ kiện Apple.</a:t>
            </a:r>
          </a:p>
          <a:p>
            <a:pPr algn="just">
              <a:lnSpc>
                <a:spcPts val="4780"/>
              </a:lnSpc>
              <a:spcBef>
                <a:spcPct val="0"/>
              </a:spcBef>
            </a:pPr>
            <a:r>
              <a:rPr lang="en-US" sz="3230" spc="161">
                <a:solidFill>
                  <a:srgbClr val="000000"/>
                </a:solidFill>
                <a:latin typeface="Faustina"/>
                <a:ea typeface="Faustina"/>
                <a:cs typeface="Faustina"/>
                <a:sym typeface="Faustina"/>
              </a:rPr>
              <a:t>    Tìm hiểu thiết lập môi trường phát triển như cài đặt PHP và Composer, tạo dự án.       </a:t>
            </a:r>
          </a:p>
          <a:p>
            <a:pPr algn="just">
              <a:lnSpc>
                <a:spcPts val="4780"/>
              </a:lnSpc>
              <a:spcBef>
                <a:spcPct val="0"/>
              </a:spcBef>
            </a:pPr>
            <a:r>
              <a:rPr lang="en-US" sz="3230" spc="161">
                <a:solidFill>
                  <a:srgbClr val="000000"/>
                </a:solidFill>
                <a:latin typeface="Faustina"/>
                <a:ea typeface="Faustina"/>
                <a:cs typeface="Faustina"/>
                <a:sym typeface="Faustina"/>
              </a:rPr>
              <a:t>     Laravel, cài đặt máy chủ cục bộ như XAMPP.</a:t>
            </a:r>
          </a:p>
          <a:p>
            <a:pPr algn="just">
              <a:lnSpc>
                <a:spcPts val="4780"/>
              </a:lnSpc>
              <a:spcBef>
                <a:spcPct val="0"/>
              </a:spcBef>
            </a:pPr>
            <a:r>
              <a:rPr lang="en-US" sz="3230" spc="161">
                <a:solidFill>
                  <a:srgbClr val="000000"/>
                </a:solidFill>
                <a:latin typeface="Faustina"/>
                <a:ea typeface="Faustina"/>
                <a:cs typeface="Faustina"/>
                <a:sym typeface="Faustina"/>
              </a:rPr>
              <a:t>    Tìm hiểu các cấu trúc thư mục của Laravel như app, routes, resources, config và kiến thức về mô hình MVC trong Laravel như Model, View, Controller.</a:t>
            </a:r>
          </a:p>
          <a:p>
            <a:pPr algn="just">
              <a:lnSpc>
                <a:spcPts val="4780"/>
              </a:lnSpc>
              <a:spcBef>
                <a:spcPct val="0"/>
              </a:spcBef>
            </a:pPr>
            <a:r>
              <a:rPr lang="en-US" sz="3230" spc="161">
                <a:solidFill>
                  <a:srgbClr val="000000"/>
                </a:solidFill>
                <a:latin typeface="Faustina"/>
                <a:ea typeface="Faustina"/>
                <a:cs typeface="Faustina"/>
                <a:sym typeface="Faustina"/>
              </a:rPr>
              <a:t>    Thiết kế website bán sản phẩm và phụ kiện Apple bố cục đẹp mắt rõ ràng và giúp người dùng dễ dàng sữ dụng.</a:t>
            </a:r>
          </a:p>
        </p:txBody>
      </p:sp>
      <p:sp>
        <p:nvSpPr>
          <p:cNvPr name="Freeform 9" id="9"/>
          <p:cNvSpPr/>
          <p:nvPr/>
        </p:nvSpPr>
        <p:spPr>
          <a:xfrm flipH="false" flipV="false" rot="0">
            <a:off x="-199190" y="271995"/>
            <a:ext cx="3262484" cy="1961056"/>
          </a:xfrm>
          <a:custGeom>
            <a:avLst/>
            <a:gdLst/>
            <a:ahLst/>
            <a:cxnLst/>
            <a:rect r="r" b="b" t="t" l="l"/>
            <a:pathLst>
              <a:path h="1961056" w="3262484">
                <a:moveTo>
                  <a:pt x="0" y="0"/>
                </a:moveTo>
                <a:lnTo>
                  <a:pt x="3262484" y="0"/>
                </a:lnTo>
                <a:lnTo>
                  <a:pt x="3262484" y="1961056"/>
                </a:lnTo>
                <a:lnTo>
                  <a:pt x="0" y="1961056"/>
                </a:lnTo>
                <a:lnTo>
                  <a:pt x="0" y="0"/>
                </a:lnTo>
                <a:close/>
              </a:path>
            </a:pathLst>
          </a:custGeom>
          <a:blipFill>
            <a:blip r:embed="rId3"/>
            <a:stretch>
              <a:fillRect l="0" t="0" r="0" b="0"/>
            </a:stretch>
          </a:blipFill>
        </p:spPr>
      </p:sp>
      <p:sp>
        <p:nvSpPr>
          <p:cNvPr name="TextBox 10" id="10"/>
          <p:cNvSpPr txBox="true"/>
          <p:nvPr/>
        </p:nvSpPr>
        <p:spPr>
          <a:xfrm rot="0">
            <a:off x="3308167" y="531507"/>
            <a:ext cx="11283852" cy="1325984"/>
          </a:xfrm>
          <a:prstGeom prst="rect">
            <a:avLst/>
          </a:prstGeom>
        </p:spPr>
        <p:txBody>
          <a:bodyPr anchor="t" rtlCol="false" tIns="0" lIns="0" bIns="0" rIns="0">
            <a:spAutoFit/>
          </a:bodyPr>
          <a:lstStyle/>
          <a:p>
            <a:pPr algn="ctr">
              <a:lnSpc>
                <a:spcPts val="11016"/>
              </a:lnSpc>
              <a:spcBef>
                <a:spcPct val="0"/>
              </a:spcBef>
            </a:pPr>
            <a:r>
              <a:rPr lang="en-US" b="true" sz="7443" spc="372">
                <a:solidFill>
                  <a:srgbClr val="170130"/>
                </a:solidFill>
                <a:latin typeface="Faustina Semi-Bold"/>
                <a:ea typeface="Faustina Semi-Bold"/>
                <a:cs typeface="Faustina Semi-Bold"/>
                <a:sym typeface="Faustina Semi-Bold"/>
              </a:rPr>
              <a:t>Chương 1: Tổng quan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821509" y="2596067"/>
            <a:ext cx="9605817" cy="628650"/>
          </a:xfrm>
          <a:prstGeom prst="rect">
            <a:avLst/>
          </a:prstGeom>
        </p:spPr>
        <p:txBody>
          <a:bodyPr anchor="t" rtlCol="false" tIns="0" lIns="0" bIns="0" rIns="0">
            <a:spAutoFit/>
          </a:bodyPr>
          <a:lstStyle/>
          <a:p>
            <a:pPr algn="ctr" marL="0" indent="0" lvl="0">
              <a:lnSpc>
                <a:spcPts val="4919"/>
              </a:lnSpc>
              <a:spcBef>
                <a:spcPct val="0"/>
              </a:spcBef>
            </a:pPr>
            <a:r>
              <a:rPr lang="en-US" b="true" sz="4099">
                <a:solidFill>
                  <a:srgbClr val="170130"/>
                </a:solidFill>
                <a:latin typeface="Faustina Semi-Bold"/>
                <a:ea typeface="Faustina Semi-Bold"/>
                <a:cs typeface="Faustina Semi-Bold"/>
                <a:sym typeface="Faustina Semi-Bold"/>
              </a:rPr>
              <a:t>Phương pháp nghiên cứu</a:t>
            </a:r>
          </a:p>
        </p:txBody>
      </p:sp>
      <p:sp>
        <p:nvSpPr>
          <p:cNvPr name="Freeform 3" id="3"/>
          <p:cNvSpPr/>
          <p:nvPr/>
        </p:nvSpPr>
        <p:spPr>
          <a:xfrm flipH="false" flipV="false" rot="0">
            <a:off x="442377" y="8859441"/>
            <a:ext cx="586323" cy="797719"/>
          </a:xfrm>
          <a:custGeom>
            <a:avLst/>
            <a:gdLst/>
            <a:ahLst/>
            <a:cxnLst/>
            <a:rect r="r" b="b" t="t" l="l"/>
            <a:pathLst>
              <a:path h="797719" w="586323">
                <a:moveTo>
                  <a:pt x="0" y="0"/>
                </a:moveTo>
                <a:lnTo>
                  <a:pt x="586323" y="0"/>
                </a:lnTo>
                <a:lnTo>
                  <a:pt x="586323" y="797718"/>
                </a:lnTo>
                <a:lnTo>
                  <a:pt x="0" y="797718"/>
                </a:lnTo>
                <a:lnTo>
                  <a:pt x="0" y="0"/>
                </a:lnTo>
                <a:close/>
              </a:path>
            </a:pathLst>
          </a:custGeom>
          <a:blipFill>
            <a:blip r:embed="rId2"/>
            <a:stretch>
              <a:fillRect l="0" t="0" r="0" b="0"/>
            </a:stretch>
          </a:blipFill>
        </p:spPr>
      </p:sp>
      <p:sp>
        <p:nvSpPr>
          <p:cNvPr name="Freeform 4" id="4"/>
          <p:cNvSpPr/>
          <p:nvPr/>
        </p:nvSpPr>
        <p:spPr>
          <a:xfrm flipH="false" flipV="false" rot="3123798">
            <a:off x="1230348" y="9335869"/>
            <a:ext cx="586323" cy="797719"/>
          </a:xfrm>
          <a:custGeom>
            <a:avLst/>
            <a:gdLst/>
            <a:ahLst/>
            <a:cxnLst/>
            <a:rect r="r" b="b" t="t" l="l"/>
            <a:pathLst>
              <a:path h="797719" w="586323">
                <a:moveTo>
                  <a:pt x="0" y="0"/>
                </a:moveTo>
                <a:lnTo>
                  <a:pt x="586323" y="0"/>
                </a:lnTo>
                <a:lnTo>
                  <a:pt x="586323" y="797719"/>
                </a:lnTo>
                <a:lnTo>
                  <a:pt x="0" y="797719"/>
                </a:lnTo>
                <a:lnTo>
                  <a:pt x="0" y="0"/>
                </a:lnTo>
                <a:close/>
              </a:path>
            </a:pathLst>
          </a:custGeom>
          <a:blipFill>
            <a:blip r:embed="rId2"/>
            <a:stretch>
              <a:fillRect l="0" t="0" r="0" b="0"/>
            </a:stretch>
          </a:blipFill>
        </p:spPr>
      </p:sp>
      <p:sp>
        <p:nvSpPr>
          <p:cNvPr name="Freeform 5" id="5"/>
          <p:cNvSpPr/>
          <p:nvPr/>
        </p:nvSpPr>
        <p:spPr>
          <a:xfrm flipH="false" flipV="false" rot="-6503743">
            <a:off x="16672329" y="5193"/>
            <a:ext cx="586323" cy="797719"/>
          </a:xfrm>
          <a:custGeom>
            <a:avLst/>
            <a:gdLst/>
            <a:ahLst/>
            <a:cxnLst/>
            <a:rect r="r" b="b" t="t" l="l"/>
            <a:pathLst>
              <a:path h="797719" w="586323">
                <a:moveTo>
                  <a:pt x="0" y="0"/>
                </a:moveTo>
                <a:lnTo>
                  <a:pt x="586323" y="0"/>
                </a:lnTo>
                <a:lnTo>
                  <a:pt x="586323" y="797719"/>
                </a:lnTo>
                <a:lnTo>
                  <a:pt x="0" y="797719"/>
                </a:lnTo>
                <a:lnTo>
                  <a:pt x="0" y="0"/>
                </a:lnTo>
                <a:close/>
              </a:path>
            </a:pathLst>
          </a:custGeom>
          <a:blipFill>
            <a:blip r:embed="rId2"/>
            <a:stretch>
              <a:fillRect l="0" t="0" r="0" b="0"/>
            </a:stretch>
          </a:blipFill>
        </p:spPr>
      </p:sp>
      <p:sp>
        <p:nvSpPr>
          <p:cNvPr name="Freeform 6" id="6"/>
          <p:cNvSpPr/>
          <p:nvPr/>
        </p:nvSpPr>
        <p:spPr>
          <a:xfrm flipH="false" flipV="false" rot="8737927">
            <a:off x="16668478" y="903967"/>
            <a:ext cx="586323" cy="797719"/>
          </a:xfrm>
          <a:custGeom>
            <a:avLst/>
            <a:gdLst/>
            <a:ahLst/>
            <a:cxnLst/>
            <a:rect r="r" b="b" t="t" l="l"/>
            <a:pathLst>
              <a:path h="797719" w="586323">
                <a:moveTo>
                  <a:pt x="0" y="0"/>
                </a:moveTo>
                <a:lnTo>
                  <a:pt x="586323" y="0"/>
                </a:lnTo>
                <a:lnTo>
                  <a:pt x="586323" y="797719"/>
                </a:lnTo>
                <a:lnTo>
                  <a:pt x="0" y="797719"/>
                </a:lnTo>
                <a:lnTo>
                  <a:pt x="0" y="0"/>
                </a:lnTo>
                <a:close/>
              </a:path>
            </a:pathLst>
          </a:custGeom>
          <a:blipFill>
            <a:blip r:embed="rId2"/>
            <a:stretch>
              <a:fillRect l="0" t="0" r="0" b="0"/>
            </a:stretch>
          </a:blipFill>
        </p:spPr>
      </p:sp>
      <p:sp>
        <p:nvSpPr>
          <p:cNvPr name="AutoShape 7" id="7"/>
          <p:cNvSpPr/>
          <p:nvPr/>
        </p:nvSpPr>
        <p:spPr>
          <a:xfrm rot="0">
            <a:off x="0" y="9258300"/>
            <a:ext cx="162602" cy="1028700"/>
          </a:xfrm>
          <a:prstGeom prst="rect">
            <a:avLst/>
          </a:prstGeom>
          <a:solidFill>
            <a:srgbClr val="6343E8"/>
          </a:solidFill>
        </p:spPr>
      </p:sp>
      <p:sp>
        <p:nvSpPr>
          <p:cNvPr name="TextBox 8" id="8"/>
          <p:cNvSpPr txBox="true"/>
          <p:nvPr/>
        </p:nvSpPr>
        <p:spPr>
          <a:xfrm rot="0">
            <a:off x="1248490" y="3940809"/>
            <a:ext cx="16010810" cy="5142239"/>
          </a:xfrm>
          <a:prstGeom prst="rect">
            <a:avLst/>
          </a:prstGeom>
        </p:spPr>
        <p:txBody>
          <a:bodyPr anchor="t" rtlCol="false" tIns="0" lIns="0" bIns="0" rIns="0">
            <a:spAutoFit/>
          </a:bodyPr>
          <a:lstStyle/>
          <a:p>
            <a:pPr algn="just">
              <a:lnSpc>
                <a:spcPts val="5910"/>
              </a:lnSpc>
            </a:pPr>
            <a:r>
              <a:rPr lang="en-US" sz="3230" spc="161">
                <a:solidFill>
                  <a:srgbClr val="000000"/>
                </a:solidFill>
                <a:latin typeface="Faustina"/>
                <a:ea typeface="Faustina"/>
                <a:cs typeface="Faustina"/>
                <a:sym typeface="Faustina"/>
              </a:rPr>
              <a:t>      Nghiên cứu lý thuyết: Tham khảo tài liệu liên quan đến Laravel Framwork lựa chọn nội dung phù hợp và viết báo cáo.</a:t>
            </a:r>
          </a:p>
          <a:p>
            <a:pPr algn="just">
              <a:lnSpc>
                <a:spcPts val="5910"/>
              </a:lnSpc>
            </a:pPr>
            <a:r>
              <a:rPr lang="en-US" sz="3230" spc="161">
                <a:solidFill>
                  <a:srgbClr val="000000"/>
                </a:solidFill>
                <a:latin typeface="Faustina"/>
                <a:ea typeface="Faustina"/>
                <a:cs typeface="Faustina"/>
                <a:sym typeface="Faustina"/>
              </a:rPr>
              <a:t>   </a:t>
            </a:r>
            <a:r>
              <a:rPr lang="en-US" sz="3230" spc="161">
                <a:solidFill>
                  <a:srgbClr val="000000"/>
                </a:solidFill>
                <a:latin typeface="Faustina"/>
                <a:ea typeface="Faustina"/>
                <a:cs typeface="Faustina"/>
                <a:sym typeface="Faustina"/>
              </a:rPr>
              <a:t>Tìm tài liệu liên quan đến Laravel Framwork để xây dựng Backend và các framework phổ biến như Angular để xây dựng Fontend và cơ sở dữ liệu  SQL Server.</a:t>
            </a:r>
          </a:p>
          <a:p>
            <a:pPr algn="just">
              <a:lnSpc>
                <a:spcPts val="5910"/>
              </a:lnSpc>
            </a:pPr>
            <a:r>
              <a:rPr lang="en-US" sz="3230" spc="161">
                <a:solidFill>
                  <a:srgbClr val="000000"/>
                </a:solidFill>
                <a:latin typeface="Faustina"/>
                <a:ea typeface="Faustina"/>
                <a:cs typeface="Faustina"/>
                <a:sym typeface="Faustina"/>
              </a:rPr>
              <a:t>     </a:t>
            </a:r>
            <a:r>
              <a:rPr lang="en-US" sz="3230" spc="161">
                <a:solidFill>
                  <a:srgbClr val="000000"/>
                </a:solidFill>
                <a:latin typeface="Faustina"/>
                <a:ea typeface="Faustina"/>
                <a:cs typeface="Faustina"/>
                <a:sym typeface="Faustina"/>
              </a:rPr>
              <a:t>Phương pháp thực nghiệm: Xây dựng website bán sản phẩm và phụ kiện Apple bằng Laravel Framework.</a:t>
            </a:r>
          </a:p>
          <a:p>
            <a:pPr algn="just">
              <a:lnSpc>
                <a:spcPts val="5910"/>
              </a:lnSpc>
            </a:pPr>
          </a:p>
        </p:txBody>
      </p:sp>
      <p:sp>
        <p:nvSpPr>
          <p:cNvPr name="Freeform 9" id="9"/>
          <p:cNvSpPr/>
          <p:nvPr/>
        </p:nvSpPr>
        <p:spPr>
          <a:xfrm flipH="false" flipV="false" rot="0">
            <a:off x="-405343" y="115303"/>
            <a:ext cx="3857705" cy="2318839"/>
          </a:xfrm>
          <a:custGeom>
            <a:avLst/>
            <a:gdLst/>
            <a:ahLst/>
            <a:cxnLst/>
            <a:rect r="r" b="b" t="t" l="l"/>
            <a:pathLst>
              <a:path h="2318839" w="3857705">
                <a:moveTo>
                  <a:pt x="0" y="0"/>
                </a:moveTo>
                <a:lnTo>
                  <a:pt x="3857705" y="0"/>
                </a:lnTo>
                <a:lnTo>
                  <a:pt x="3857705" y="2318839"/>
                </a:lnTo>
                <a:lnTo>
                  <a:pt x="0" y="2318839"/>
                </a:lnTo>
                <a:lnTo>
                  <a:pt x="0" y="0"/>
                </a:lnTo>
                <a:close/>
              </a:path>
            </a:pathLst>
          </a:custGeom>
          <a:blipFill>
            <a:blip r:embed="rId3"/>
            <a:stretch>
              <a:fillRect l="0" t="0" r="0" b="0"/>
            </a:stretch>
          </a:blipFill>
        </p:spPr>
      </p:sp>
      <p:sp>
        <p:nvSpPr>
          <p:cNvPr name="TextBox 10" id="10"/>
          <p:cNvSpPr txBox="true"/>
          <p:nvPr/>
        </p:nvSpPr>
        <p:spPr>
          <a:xfrm rot="0">
            <a:off x="3308167" y="531507"/>
            <a:ext cx="11283852" cy="1325984"/>
          </a:xfrm>
          <a:prstGeom prst="rect">
            <a:avLst/>
          </a:prstGeom>
        </p:spPr>
        <p:txBody>
          <a:bodyPr anchor="t" rtlCol="false" tIns="0" lIns="0" bIns="0" rIns="0">
            <a:spAutoFit/>
          </a:bodyPr>
          <a:lstStyle/>
          <a:p>
            <a:pPr algn="ctr">
              <a:lnSpc>
                <a:spcPts val="11016"/>
              </a:lnSpc>
              <a:spcBef>
                <a:spcPct val="0"/>
              </a:spcBef>
            </a:pPr>
            <a:r>
              <a:rPr lang="en-US" b="true" sz="7443" spc="372">
                <a:solidFill>
                  <a:srgbClr val="170130"/>
                </a:solidFill>
                <a:latin typeface="Faustina Semi-Bold"/>
                <a:ea typeface="Faustina Semi-Bold"/>
                <a:cs typeface="Faustina Semi-Bold"/>
                <a:sym typeface="Faustina Semi-Bold"/>
              </a:rPr>
              <a:t>Chương 1: Tổng quan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70130"/>
        </a:solidFill>
      </p:bgPr>
    </p:bg>
    <p:spTree>
      <p:nvGrpSpPr>
        <p:cNvPr id="1" name=""/>
        <p:cNvGrpSpPr/>
        <p:nvPr/>
      </p:nvGrpSpPr>
      <p:grpSpPr>
        <a:xfrm>
          <a:off x="0" y="0"/>
          <a:ext cx="0" cy="0"/>
          <a:chOff x="0" y="0"/>
          <a:chExt cx="0" cy="0"/>
        </a:xfrm>
      </p:grpSpPr>
      <p:sp>
        <p:nvSpPr>
          <p:cNvPr name="Freeform 2" id="2"/>
          <p:cNvSpPr/>
          <p:nvPr/>
        </p:nvSpPr>
        <p:spPr>
          <a:xfrm flipH="false" flipV="false" rot="0">
            <a:off x="13170822" y="8976974"/>
            <a:ext cx="4753034" cy="3778488"/>
          </a:xfrm>
          <a:custGeom>
            <a:avLst/>
            <a:gdLst/>
            <a:ahLst/>
            <a:cxnLst/>
            <a:rect r="r" b="b" t="t" l="l"/>
            <a:pathLst>
              <a:path h="3778488" w="4753034">
                <a:moveTo>
                  <a:pt x="0" y="0"/>
                </a:moveTo>
                <a:lnTo>
                  <a:pt x="4753034" y="0"/>
                </a:lnTo>
                <a:lnTo>
                  <a:pt x="4753034" y="3778488"/>
                </a:lnTo>
                <a:lnTo>
                  <a:pt x="0" y="3778488"/>
                </a:lnTo>
                <a:lnTo>
                  <a:pt x="0" y="0"/>
                </a:lnTo>
                <a:close/>
              </a:path>
            </a:pathLst>
          </a:custGeom>
          <a:blipFill>
            <a:blip r:embed="rId2"/>
            <a:stretch>
              <a:fillRect l="-81" t="0" r="-81" b="-33683"/>
            </a:stretch>
          </a:blipFill>
        </p:spPr>
      </p:sp>
      <p:sp>
        <p:nvSpPr>
          <p:cNvPr name="Freeform 3" id="3"/>
          <p:cNvSpPr/>
          <p:nvPr/>
        </p:nvSpPr>
        <p:spPr>
          <a:xfrm flipH="false" flipV="false" rot="0">
            <a:off x="-363294" y="8179066"/>
            <a:ext cx="3147329" cy="3187168"/>
          </a:xfrm>
          <a:custGeom>
            <a:avLst/>
            <a:gdLst/>
            <a:ahLst/>
            <a:cxnLst/>
            <a:rect r="r" b="b" t="t" l="l"/>
            <a:pathLst>
              <a:path h="3187168" w="3147329">
                <a:moveTo>
                  <a:pt x="0" y="0"/>
                </a:moveTo>
                <a:lnTo>
                  <a:pt x="3147329" y="0"/>
                </a:lnTo>
                <a:lnTo>
                  <a:pt x="3147329" y="3187168"/>
                </a:lnTo>
                <a:lnTo>
                  <a:pt x="0" y="3187168"/>
                </a:lnTo>
                <a:lnTo>
                  <a:pt x="0" y="0"/>
                </a:lnTo>
                <a:close/>
              </a:path>
            </a:pathLst>
          </a:custGeom>
          <a:blipFill>
            <a:blip r:embed="rId3"/>
            <a:stretch>
              <a:fillRect l="0" t="0" r="0" b="0"/>
            </a:stretch>
          </a:blipFill>
        </p:spPr>
      </p:sp>
      <p:sp>
        <p:nvSpPr>
          <p:cNvPr name="AutoShape 4" id="4"/>
          <p:cNvSpPr/>
          <p:nvPr/>
        </p:nvSpPr>
        <p:spPr>
          <a:xfrm rot="0">
            <a:off x="0" y="9258300"/>
            <a:ext cx="162602" cy="1028700"/>
          </a:xfrm>
          <a:prstGeom prst="rect">
            <a:avLst/>
          </a:prstGeom>
          <a:solidFill>
            <a:srgbClr val="6343E8"/>
          </a:solidFill>
        </p:spPr>
      </p:sp>
      <p:sp>
        <p:nvSpPr>
          <p:cNvPr name="Freeform 5" id="5"/>
          <p:cNvSpPr/>
          <p:nvPr/>
        </p:nvSpPr>
        <p:spPr>
          <a:xfrm flipH="false" flipV="false" rot="-1235787">
            <a:off x="17140332" y="-399135"/>
            <a:ext cx="1189864" cy="1779235"/>
          </a:xfrm>
          <a:custGeom>
            <a:avLst/>
            <a:gdLst/>
            <a:ahLst/>
            <a:cxnLst/>
            <a:rect r="r" b="b" t="t" l="l"/>
            <a:pathLst>
              <a:path h="1779235" w="1189864">
                <a:moveTo>
                  <a:pt x="0" y="0"/>
                </a:moveTo>
                <a:lnTo>
                  <a:pt x="1189864" y="0"/>
                </a:lnTo>
                <a:lnTo>
                  <a:pt x="1189864" y="1779236"/>
                </a:lnTo>
                <a:lnTo>
                  <a:pt x="0" y="1779236"/>
                </a:lnTo>
                <a:lnTo>
                  <a:pt x="0" y="0"/>
                </a:lnTo>
                <a:close/>
              </a:path>
            </a:pathLst>
          </a:custGeom>
          <a:blipFill>
            <a:blip r:embed="rId4"/>
            <a:stretch>
              <a:fillRect l="0" t="0" r="0" b="0"/>
            </a:stretch>
          </a:blipFill>
        </p:spPr>
      </p:sp>
      <p:sp>
        <p:nvSpPr>
          <p:cNvPr name="Freeform 6" id="6"/>
          <p:cNvSpPr/>
          <p:nvPr/>
        </p:nvSpPr>
        <p:spPr>
          <a:xfrm flipH="false" flipV="false" rot="0">
            <a:off x="6284439" y="3301801"/>
            <a:ext cx="7263720" cy="6470849"/>
          </a:xfrm>
          <a:custGeom>
            <a:avLst/>
            <a:gdLst/>
            <a:ahLst/>
            <a:cxnLst/>
            <a:rect r="r" b="b" t="t" l="l"/>
            <a:pathLst>
              <a:path h="6470849" w="7263720">
                <a:moveTo>
                  <a:pt x="0" y="0"/>
                </a:moveTo>
                <a:lnTo>
                  <a:pt x="7263719" y="0"/>
                </a:lnTo>
                <a:lnTo>
                  <a:pt x="7263719" y="6470849"/>
                </a:lnTo>
                <a:lnTo>
                  <a:pt x="0" y="6470849"/>
                </a:lnTo>
                <a:lnTo>
                  <a:pt x="0" y="0"/>
                </a:lnTo>
                <a:close/>
              </a:path>
            </a:pathLst>
          </a:custGeom>
          <a:blipFill>
            <a:blip r:embed="rId5"/>
            <a:stretch>
              <a:fillRect l="0" t="0" r="0" b="0"/>
            </a:stretch>
          </a:blipFill>
        </p:spPr>
      </p:sp>
      <p:grpSp>
        <p:nvGrpSpPr>
          <p:cNvPr name="Group 7" id="7"/>
          <p:cNvGrpSpPr/>
          <p:nvPr/>
        </p:nvGrpSpPr>
        <p:grpSpPr>
          <a:xfrm rot="0">
            <a:off x="3139223" y="490483"/>
            <a:ext cx="14110834" cy="2088229"/>
            <a:chOff x="0" y="0"/>
            <a:chExt cx="18814445" cy="2784306"/>
          </a:xfrm>
        </p:grpSpPr>
        <p:sp>
          <p:nvSpPr>
            <p:cNvPr name="TextBox 8" id="8"/>
            <p:cNvSpPr txBox="true"/>
            <p:nvPr/>
          </p:nvSpPr>
          <p:spPr>
            <a:xfrm rot="0">
              <a:off x="0" y="-104775"/>
              <a:ext cx="18814445" cy="1458585"/>
            </a:xfrm>
            <a:prstGeom prst="rect">
              <a:avLst/>
            </a:prstGeom>
          </p:spPr>
          <p:txBody>
            <a:bodyPr anchor="t" rtlCol="false" tIns="0" lIns="0" bIns="0" rIns="0">
              <a:spAutoFit/>
            </a:bodyPr>
            <a:lstStyle/>
            <a:p>
              <a:pPr algn="ctr" marL="0" indent="0" lvl="0">
                <a:lnSpc>
                  <a:spcPts val="9045"/>
                </a:lnSpc>
              </a:pPr>
              <a:r>
                <a:rPr lang="en-US" b="true" sz="6700">
                  <a:solidFill>
                    <a:srgbClr val="FFFFFF"/>
                  </a:solidFill>
                  <a:latin typeface="Asap Semi-Bold"/>
                  <a:ea typeface="Asap Semi-Bold"/>
                  <a:cs typeface="Asap Semi-Bold"/>
                  <a:sym typeface="Asap Semi-Bold"/>
                </a:rPr>
                <a:t>Chương 2: Hiện thực hóa nghiên cứu</a:t>
              </a:r>
            </a:p>
          </p:txBody>
        </p:sp>
        <p:sp>
          <p:nvSpPr>
            <p:cNvPr name="TextBox 9" id="9"/>
            <p:cNvSpPr txBox="true"/>
            <p:nvPr/>
          </p:nvSpPr>
          <p:spPr>
            <a:xfrm rot="0">
              <a:off x="2115280" y="1933406"/>
              <a:ext cx="14583885" cy="850900"/>
            </a:xfrm>
            <a:prstGeom prst="rect">
              <a:avLst/>
            </a:prstGeom>
          </p:spPr>
          <p:txBody>
            <a:bodyPr anchor="t" rtlCol="false" tIns="0" lIns="0" bIns="0" rIns="0">
              <a:spAutoFit/>
            </a:bodyPr>
            <a:lstStyle/>
            <a:p>
              <a:pPr algn="ctr">
                <a:lnSpc>
                  <a:spcPts val="5040"/>
                </a:lnSpc>
              </a:pPr>
            </a:p>
          </p:txBody>
        </p:sp>
      </p:grpSp>
      <p:sp>
        <p:nvSpPr>
          <p:cNvPr name="TextBox 10" id="10"/>
          <p:cNvSpPr txBox="true"/>
          <p:nvPr/>
        </p:nvSpPr>
        <p:spPr>
          <a:xfrm rot="0">
            <a:off x="0" y="2168266"/>
            <a:ext cx="7718764" cy="716118"/>
          </a:xfrm>
          <a:prstGeom prst="rect">
            <a:avLst/>
          </a:prstGeom>
        </p:spPr>
        <p:txBody>
          <a:bodyPr anchor="t" rtlCol="false" tIns="0" lIns="0" bIns="0" rIns="0">
            <a:spAutoFit/>
          </a:bodyPr>
          <a:lstStyle/>
          <a:p>
            <a:pPr algn="ctr">
              <a:lnSpc>
                <a:spcPts val="5984"/>
              </a:lnSpc>
              <a:spcBef>
                <a:spcPct val="0"/>
              </a:spcBef>
            </a:pPr>
            <a:r>
              <a:rPr lang="en-US" b="true" sz="4043" spc="202">
                <a:solidFill>
                  <a:srgbClr val="FFFFFF"/>
                </a:solidFill>
                <a:latin typeface="Faustina Semi-Bold"/>
                <a:ea typeface="Faustina Semi-Bold"/>
                <a:cs typeface="Faustina Semi-Bold"/>
                <a:sym typeface="Faustina Semi-Bold"/>
              </a:rPr>
              <a:t>Lược đồ use case tổng quát</a:t>
            </a:r>
          </a:p>
        </p:txBody>
      </p:sp>
      <p:sp>
        <p:nvSpPr>
          <p:cNvPr name="Freeform 11" id="11"/>
          <p:cNvSpPr/>
          <p:nvPr/>
        </p:nvSpPr>
        <p:spPr>
          <a:xfrm flipH="false" flipV="false" rot="0">
            <a:off x="-536811" y="0"/>
            <a:ext cx="2744972" cy="2000915"/>
          </a:xfrm>
          <a:custGeom>
            <a:avLst/>
            <a:gdLst/>
            <a:ahLst/>
            <a:cxnLst/>
            <a:rect r="r" b="b" t="t" l="l"/>
            <a:pathLst>
              <a:path h="2000915" w="2744972">
                <a:moveTo>
                  <a:pt x="0" y="0"/>
                </a:moveTo>
                <a:lnTo>
                  <a:pt x="2744972" y="0"/>
                </a:lnTo>
                <a:lnTo>
                  <a:pt x="2744972" y="2000915"/>
                </a:lnTo>
                <a:lnTo>
                  <a:pt x="0" y="2000915"/>
                </a:lnTo>
                <a:lnTo>
                  <a:pt x="0" y="0"/>
                </a:lnTo>
                <a:close/>
              </a:path>
            </a:pathLst>
          </a:custGeom>
          <a:blipFill>
            <a:blip r:embed="rId6"/>
            <a:stretch>
              <a:fillRect l="0" t="0" r="-40537" b="-15888"/>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70822" y="8976974"/>
            <a:ext cx="4753034" cy="3778488"/>
          </a:xfrm>
          <a:custGeom>
            <a:avLst/>
            <a:gdLst/>
            <a:ahLst/>
            <a:cxnLst/>
            <a:rect r="r" b="b" t="t" l="l"/>
            <a:pathLst>
              <a:path h="3778488" w="4753034">
                <a:moveTo>
                  <a:pt x="0" y="0"/>
                </a:moveTo>
                <a:lnTo>
                  <a:pt x="4753034" y="0"/>
                </a:lnTo>
                <a:lnTo>
                  <a:pt x="4753034" y="3778488"/>
                </a:lnTo>
                <a:lnTo>
                  <a:pt x="0" y="3778488"/>
                </a:lnTo>
                <a:lnTo>
                  <a:pt x="0" y="0"/>
                </a:lnTo>
                <a:close/>
              </a:path>
            </a:pathLst>
          </a:custGeom>
          <a:blipFill>
            <a:blip r:embed="rId2"/>
            <a:stretch>
              <a:fillRect l="-81" t="0" r="-81" b="-33683"/>
            </a:stretch>
          </a:blipFill>
        </p:spPr>
      </p:sp>
      <p:sp>
        <p:nvSpPr>
          <p:cNvPr name="Freeform 3" id="3"/>
          <p:cNvSpPr/>
          <p:nvPr/>
        </p:nvSpPr>
        <p:spPr>
          <a:xfrm flipH="false" flipV="false" rot="0">
            <a:off x="-544964" y="8158930"/>
            <a:ext cx="3147329" cy="3187168"/>
          </a:xfrm>
          <a:custGeom>
            <a:avLst/>
            <a:gdLst/>
            <a:ahLst/>
            <a:cxnLst/>
            <a:rect r="r" b="b" t="t" l="l"/>
            <a:pathLst>
              <a:path h="3187168" w="3147329">
                <a:moveTo>
                  <a:pt x="0" y="0"/>
                </a:moveTo>
                <a:lnTo>
                  <a:pt x="3147328" y="0"/>
                </a:lnTo>
                <a:lnTo>
                  <a:pt x="3147328" y="3187169"/>
                </a:lnTo>
                <a:lnTo>
                  <a:pt x="0" y="3187169"/>
                </a:lnTo>
                <a:lnTo>
                  <a:pt x="0" y="0"/>
                </a:lnTo>
                <a:close/>
              </a:path>
            </a:pathLst>
          </a:custGeom>
          <a:blipFill>
            <a:blip r:embed="rId3"/>
            <a:stretch>
              <a:fillRect l="0" t="0" r="0" b="0"/>
            </a:stretch>
          </a:blipFill>
        </p:spPr>
      </p:sp>
      <p:sp>
        <p:nvSpPr>
          <p:cNvPr name="AutoShape 4" id="4"/>
          <p:cNvSpPr/>
          <p:nvPr/>
        </p:nvSpPr>
        <p:spPr>
          <a:xfrm rot="0">
            <a:off x="0" y="9258300"/>
            <a:ext cx="162602" cy="1028700"/>
          </a:xfrm>
          <a:prstGeom prst="rect">
            <a:avLst/>
          </a:prstGeom>
          <a:solidFill>
            <a:srgbClr val="6343E8"/>
          </a:solidFill>
        </p:spPr>
      </p:sp>
      <p:sp>
        <p:nvSpPr>
          <p:cNvPr name="Freeform 5" id="5"/>
          <p:cNvSpPr/>
          <p:nvPr/>
        </p:nvSpPr>
        <p:spPr>
          <a:xfrm flipH="false" flipV="false" rot="-1235787">
            <a:off x="17140332" y="-399135"/>
            <a:ext cx="1189864" cy="1779235"/>
          </a:xfrm>
          <a:custGeom>
            <a:avLst/>
            <a:gdLst/>
            <a:ahLst/>
            <a:cxnLst/>
            <a:rect r="r" b="b" t="t" l="l"/>
            <a:pathLst>
              <a:path h="1779235" w="1189864">
                <a:moveTo>
                  <a:pt x="0" y="0"/>
                </a:moveTo>
                <a:lnTo>
                  <a:pt x="1189864" y="0"/>
                </a:lnTo>
                <a:lnTo>
                  <a:pt x="1189864" y="1779236"/>
                </a:lnTo>
                <a:lnTo>
                  <a:pt x="0" y="1779236"/>
                </a:lnTo>
                <a:lnTo>
                  <a:pt x="0" y="0"/>
                </a:lnTo>
                <a:close/>
              </a:path>
            </a:pathLst>
          </a:custGeom>
          <a:blipFill>
            <a:blip r:embed="rId4"/>
            <a:stretch>
              <a:fillRect l="0" t="0" r="0" b="0"/>
            </a:stretch>
          </a:blipFill>
        </p:spPr>
      </p:sp>
      <p:sp>
        <p:nvSpPr>
          <p:cNvPr name="Freeform 6" id="6"/>
          <p:cNvSpPr/>
          <p:nvPr/>
        </p:nvSpPr>
        <p:spPr>
          <a:xfrm flipH="false" flipV="false" rot="0">
            <a:off x="1028700" y="2944249"/>
            <a:ext cx="8011483" cy="5214681"/>
          </a:xfrm>
          <a:custGeom>
            <a:avLst/>
            <a:gdLst/>
            <a:ahLst/>
            <a:cxnLst/>
            <a:rect r="r" b="b" t="t" l="l"/>
            <a:pathLst>
              <a:path h="5214681" w="8011483">
                <a:moveTo>
                  <a:pt x="0" y="0"/>
                </a:moveTo>
                <a:lnTo>
                  <a:pt x="8011483" y="0"/>
                </a:lnTo>
                <a:lnTo>
                  <a:pt x="8011483" y="5214681"/>
                </a:lnTo>
                <a:lnTo>
                  <a:pt x="0" y="5214681"/>
                </a:lnTo>
                <a:lnTo>
                  <a:pt x="0" y="0"/>
                </a:lnTo>
                <a:close/>
              </a:path>
            </a:pathLst>
          </a:custGeom>
          <a:blipFill>
            <a:blip r:embed="rId5"/>
            <a:stretch>
              <a:fillRect l="0" t="0" r="0" b="0"/>
            </a:stretch>
          </a:blipFill>
        </p:spPr>
      </p:sp>
      <p:grpSp>
        <p:nvGrpSpPr>
          <p:cNvPr name="Group 7" id="7"/>
          <p:cNvGrpSpPr/>
          <p:nvPr/>
        </p:nvGrpSpPr>
        <p:grpSpPr>
          <a:xfrm rot="0">
            <a:off x="2602364" y="490483"/>
            <a:ext cx="14110834" cy="2088229"/>
            <a:chOff x="0" y="0"/>
            <a:chExt cx="18814445" cy="2784306"/>
          </a:xfrm>
        </p:grpSpPr>
        <p:sp>
          <p:nvSpPr>
            <p:cNvPr name="TextBox 8" id="8"/>
            <p:cNvSpPr txBox="true"/>
            <p:nvPr/>
          </p:nvSpPr>
          <p:spPr>
            <a:xfrm rot="0">
              <a:off x="0" y="-104775"/>
              <a:ext cx="18814445" cy="1458585"/>
            </a:xfrm>
            <a:prstGeom prst="rect">
              <a:avLst/>
            </a:prstGeom>
          </p:spPr>
          <p:txBody>
            <a:bodyPr anchor="t" rtlCol="false" tIns="0" lIns="0" bIns="0" rIns="0">
              <a:spAutoFit/>
            </a:bodyPr>
            <a:lstStyle/>
            <a:p>
              <a:pPr algn="ctr" marL="0" indent="0" lvl="0">
                <a:lnSpc>
                  <a:spcPts val="9045"/>
                </a:lnSpc>
              </a:pPr>
              <a:r>
                <a:rPr lang="en-US" b="true" sz="6700">
                  <a:solidFill>
                    <a:srgbClr val="170130"/>
                  </a:solidFill>
                  <a:latin typeface="Asap Semi-Bold"/>
                  <a:ea typeface="Asap Semi-Bold"/>
                  <a:cs typeface="Asap Semi-Bold"/>
                  <a:sym typeface="Asap Semi-Bold"/>
                </a:rPr>
                <a:t>Chương 2: Hiện thực hóa nghiên cứu</a:t>
              </a:r>
            </a:p>
          </p:txBody>
        </p:sp>
        <p:sp>
          <p:nvSpPr>
            <p:cNvPr name="TextBox 9" id="9"/>
            <p:cNvSpPr txBox="true"/>
            <p:nvPr/>
          </p:nvSpPr>
          <p:spPr>
            <a:xfrm rot="0">
              <a:off x="2115280" y="1933406"/>
              <a:ext cx="14583885" cy="850900"/>
            </a:xfrm>
            <a:prstGeom prst="rect">
              <a:avLst/>
            </a:prstGeom>
          </p:spPr>
          <p:txBody>
            <a:bodyPr anchor="t" rtlCol="false" tIns="0" lIns="0" bIns="0" rIns="0">
              <a:spAutoFit/>
            </a:bodyPr>
            <a:lstStyle/>
            <a:p>
              <a:pPr algn="ctr">
                <a:lnSpc>
                  <a:spcPts val="5040"/>
                </a:lnSpc>
              </a:pPr>
            </a:p>
          </p:txBody>
        </p:sp>
      </p:grpSp>
      <p:sp>
        <p:nvSpPr>
          <p:cNvPr name="TextBox 10" id="10"/>
          <p:cNvSpPr txBox="true"/>
          <p:nvPr/>
        </p:nvSpPr>
        <p:spPr>
          <a:xfrm rot="0">
            <a:off x="162602" y="1979292"/>
            <a:ext cx="10216737" cy="651483"/>
          </a:xfrm>
          <a:prstGeom prst="rect">
            <a:avLst/>
          </a:prstGeom>
        </p:spPr>
        <p:txBody>
          <a:bodyPr anchor="t" rtlCol="false" tIns="0" lIns="0" bIns="0" rIns="0">
            <a:spAutoFit/>
          </a:bodyPr>
          <a:lstStyle/>
          <a:p>
            <a:pPr algn="ctr">
              <a:lnSpc>
                <a:spcPts val="5392"/>
              </a:lnSpc>
              <a:spcBef>
                <a:spcPct val="0"/>
              </a:spcBef>
            </a:pPr>
            <a:r>
              <a:rPr lang="en-US" b="true" sz="3643" spc="182">
                <a:solidFill>
                  <a:srgbClr val="170130"/>
                </a:solidFill>
                <a:latin typeface="Faustina Semi-Bold"/>
                <a:ea typeface="Faustina Semi-Bold"/>
                <a:cs typeface="Faustina Semi-Bold"/>
                <a:sym typeface="Faustina Semi-Bold"/>
              </a:rPr>
              <a:t>Lược đồ use case tác nhân khách hàng</a:t>
            </a:r>
          </a:p>
        </p:txBody>
      </p:sp>
      <p:sp>
        <p:nvSpPr>
          <p:cNvPr name="TextBox 11" id="11"/>
          <p:cNvSpPr txBox="true"/>
          <p:nvPr/>
        </p:nvSpPr>
        <p:spPr>
          <a:xfrm rot="0">
            <a:off x="9657781" y="3711052"/>
            <a:ext cx="8088477" cy="3338644"/>
          </a:xfrm>
          <a:prstGeom prst="rect">
            <a:avLst/>
          </a:prstGeom>
        </p:spPr>
        <p:txBody>
          <a:bodyPr anchor="t" rtlCol="false" tIns="0" lIns="0" bIns="0" rIns="0">
            <a:spAutoFit/>
          </a:bodyPr>
          <a:lstStyle/>
          <a:p>
            <a:pPr algn="just">
              <a:lnSpc>
                <a:spcPts val="3364"/>
              </a:lnSpc>
              <a:spcBef>
                <a:spcPct val="0"/>
              </a:spcBef>
            </a:pPr>
            <a:r>
              <a:rPr lang="en-US" b="true" sz="2273" spc="113">
                <a:solidFill>
                  <a:srgbClr val="170130"/>
                </a:solidFill>
                <a:latin typeface="Faustina Semi-Bold"/>
                <a:ea typeface="Faustina Semi-Bold"/>
                <a:cs typeface="Faustina Semi-Bold"/>
                <a:sym typeface="Faustina Semi-Bold"/>
              </a:rPr>
              <a:t>   Khi tác nhân khách hàng truy cập vào hệ thống có thể thực hiện các thao tác như: Xem sản phẩm, xem chi tiết sản phẩm, thêm sản phẩm vào giỏ hàng, xem chi tiết đơn hàng và tìm kiếm sản phẩm. Đối với khách hàng đã có tài khoản thành viên bắt buộc phải đăng nhập mới thực hiện được thao tác đặt hàng và quản lý giỏ hàng cá nhân, nếu khách hàng chưa có tài khoản có thể thực hiện thao tác đăng ký thành viên để hoàn thành việc mua hàng.</a:t>
            </a:r>
          </a:p>
        </p:txBody>
      </p:sp>
      <p:sp>
        <p:nvSpPr>
          <p:cNvPr name="Freeform 12" id="12"/>
          <p:cNvSpPr/>
          <p:nvPr/>
        </p:nvSpPr>
        <p:spPr>
          <a:xfrm flipH="false" flipV="false" rot="0">
            <a:off x="-749184" y="0"/>
            <a:ext cx="3199148" cy="2318839"/>
          </a:xfrm>
          <a:custGeom>
            <a:avLst/>
            <a:gdLst/>
            <a:ahLst/>
            <a:cxnLst/>
            <a:rect r="r" b="b" t="t" l="l"/>
            <a:pathLst>
              <a:path h="2318839" w="3199148">
                <a:moveTo>
                  <a:pt x="0" y="0"/>
                </a:moveTo>
                <a:lnTo>
                  <a:pt x="3199148" y="0"/>
                </a:lnTo>
                <a:lnTo>
                  <a:pt x="3199148" y="2318839"/>
                </a:lnTo>
                <a:lnTo>
                  <a:pt x="0" y="2318839"/>
                </a:lnTo>
                <a:lnTo>
                  <a:pt x="0" y="0"/>
                </a:lnTo>
                <a:close/>
              </a:path>
            </a:pathLst>
          </a:custGeom>
          <a:blipFill>
            <a:blip r:embed="rId6"/>
            <a:stretch>
              <a:fillRect l="0" t="0" r="-20585"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70822" y="8976974"/>
            <a:ext cx="4753034" cy="3778488"/>
          </a:xfrm>
          <a:custGeom>
            <a:avLst/>
            <a:gdLst/>
            <a:ahLst/>
            <a:cxnLst/>
            <a:rect r="r" b="b" t="t" l="l"/>
            <a:pathLst>
              <a:path h="3778488" w="4753034">
                <a:moveTo>
                  <a:pt x="0" y="0"/>
                </a:moveTo>
                <a:lnTo>
                  <a:pt x="4753034" y="0"/>
                </a:lnTo>
                <a:lnTo>
                  <a:pt x="4753034" y="3778488"/>
                </a:lnTo>
                <a:lnTo>
                  <a:pt x="0" y="3778488"/>
                </a:lnTo>
                <a:lnTo>
                  <a:pt x="0" y="0"/>
                </a:lnTo>
                <a:close/>
              </a:path>
            </a:pathLst>
          </a:custGeom>
          <a:blipFill>
            <a:blip r:embed="rId2"/>
            <a:stretch>
              <a:fillRect l="-81" t="0" r="-81" b="-33683"/>
            </a:stretch>
          </a:blipFill>
        </p:spPr>
      </p:sp>
      <p:sp>
        <p:nvSpPr>
          <p:cNvPr name="Freeform 3" id="3"/>
          <p:cNvSpPr/>
          <p:nvPr/>
        </p:nvSpPr>
        <p:spPr>
          <a:xfrm flipH="false" flipV="false" rot="0">
            <a:off x="-317876" y="8434613"/>
            <a:ext cx="3147329" cy="3187168"/>
          </a:xfrm>
          <a:custGeom>
            <a:avLst/>
            <a:gdLst/>
            <a:ahLst/>
            <a:cxnLst/>
            <a:rect r="r" b="b" t="t" l="l"/>
            <a:pathLst>
              <a:path h="3187168" w="3147329">
                <a:moveTo>
                  <a:pt x="0" y="0"/>
                </a:moveTo>
                <a:lnTo>
                  <a:pt x="3147329" y="0"/>
                </a:lnTo>
                <a:lnTo>
                  <a:pt x="3147329" y="3187169"/>
                </a:lnTo>
                <a:lnTo>
                  <a:pt x="0" y="3187169"/>
                </a:lnTo>
                <a:lnTo>
                  <a:pt x="0" y="0"/>
                </a:lnTo>
                <a:close/>
              </a:path>
            </a:pathLst>
          </a:custGeom>
          <a:blipFill>
            <a:blip r:embed="rId3"/>
            <a:stretch>
              <a:fillRect l="0" t="0" r="0" b="0"/>
            </a:stretch>
          </a:blipFill>
        </p:spPr>
      </p:sp>
      <p:sp>
        <p:nvSpPr>
          <p:cNvPr name="AutoShape 4" id="4"/>
          <p:cNvSpPr/>
          <p:nvPr/>
        </p:nvSpPr>
        <p:spPr>
          <a:xfrm rot="0">
            <a:off x="0" y="9258300"/>
            <a:ext cx="162602" cy="1028700"/>
          </a:xfrm>
          <a:prstGeom prst="rect">
            <a:avLst/>
          </a:prstGeom>
          <a:solidFill>
            <a:srgbClr val="6343E8"/>
          </a:solidFill>
        </p:spPr>
      </p:sp>
      <p:sp>
        <p:nvSpPr>
          <p:cNvPr name="Freeform 5" id="5"/>
          <p:cNvSpPr/>
          <p:nvPr/>
        </p:nvSpPr>
        <p:spPr>
          <a:xfrm flipH="false" flipV="false" rot="-1235787">
            <a:off x="17140332" y="-399135"/>
            <a:ext cx="1189864" cy="1779235"/>
          </a:xfrm>
          <a:custGeom>
            <a:avLst/>
            <a:gdLst/>
            <a:ahLst/>
            <a:cxnLst/>
            <a:rect r="r" b="b" t="t" l="l"/>
            <a:pathLst>
              <a:path h="1779235" w="1189864">
                <a:moveTo>
                  <a:pt x="0" y="0"/>
                </a:moveTo>
                <a:lnTo>
                  <a:pt x="1189864" y="0"/>
                </a:lnTo>
                <a:lnTo>
                  <a:pt x="1189864" y="1779236"/>
                </a:lnTo>
                <a:lnTo>
                  <a:pt x="0" y="1779236"/>
                </a:lnTo>
                <a:lnTo>
                  <a:pt x="0" y="0"/>
                </a:lnTo>
                <a:close/>
              </a:path>
            </a:pathLst>
          </a:custGeom>
          <a:blipFill>
            <a:blip r:embed="rId4"/>
            <a:stretch>
              <a:fillRect l="0" t="0" r="0" b="0"/>
            </a:stretch>
          </a:blipFill>
        </p:spPr>
      </p:sp>
      <p:sp>
        <p:nvSpPr>
          <p:cNvPr name="Freeform 6" id="6"/>
          <p:cNvSpPr/>
          <p:nvPr/>
        </p:nvSpPr>
        <p:spPr>
          <a:xfrm flipH="false" flipV="false" rot="0">
            <a:off x="1708394" y="3121883"/>
            <a:ext cx="4945105" cy="5451183"/>
          </a:xfrm>
          <a:custGeom>
            <a:avLst/>
            <a:gdLst/>
            <a:ahLst/>
            <a:cxnLst/>
            <a:rect r="r" b="b" t="t" l="l"/>
            <a:pathLst>
              <a:path h="5451183" w="4945105">
                <a:moveTo>
                  <a:pt x="0" y="0"/>
                </a:moveTo>
                <a:lnTo>
                  <a:pt x="4945104" y="0"/>
                </a:lnTo>
                <a:lnTo>
                  <a:pt x="4945104" y="5451182"/>
                </a:lnTo>
                <a:lnTo>
                  <a:pt x="0" y="5451182"/>
                </a:lnTo>
                <a:lnTo>
                  <a:pt x="0" y="0"/>
                </a:lnTo>
                <a:close/>
              </a:path>
            </a:pathLst>
          </a:custGeom>
          <a:blipFill>
            <a:blip r:embed="rId5"/>
            <a:stretch>
              <a:fillRect l="0" t="0" r="0" b="0"/>
            </a:stretch>
          </a:blipFill>
        </p:spPr>
      </p:sp>
      <p:grpSp>
        <p:nvGrpSpPr>
          <p:cNvPr name="Group 7" id="7"/>
          <p:cNvGrpSpPr/>
          <p:nvPr/>
        </p:nvGrpSpPr>
        <p:grpSpPr>
          <a:xfrm rot="0">
            <a:off x="2602364" y="490483"/>
            <a:ext cx="14110834" cy="2088229"/>
            <a:chOff x="0" y="0"/>
            <a:chExt cx="18814445" cy="2784306"/>
          </a:xfrm>
        </p:grpSpPr>
        <p:sp>
          <p:nvSpPr>
            <p:cNvPr name="TextBox 8" id="8"/>
            <p:cNvSpPr txBox="true"/>
            <p:nvPr/>
          </p:nvSpPr>
          <p:spPr>
            <a:xfrm rot="0">
              <a:off x="0" y="-104775"/>
              <a:ext cx="18814445" cy="1458585"/>
            </a:xfrm>
            <a:prstGeom prst="rect">
              <a:avLst/>
            </a:prstGeom>
          </p:spPr>
          <p:txBody>
            <a:bodyPr anchor="t" rtlCol="false" tIns="0" lIns="0" bIns="0" rIns="0">
              <a:spAutoFit/>
            </a:bodyPr>
            <a:lstStyle/>
            <a:p>
              <a:pPr algn="ctr" marL="0" indent="0" lvl="0">
                <a:lnSpc>
                  <a:spcPts val="9045"/>
                </a:lnSpc>
              </a:pPr>
              <a:r>
                <a:rPr lang="en-US" b="true" sz="6700">
                  <a:solidFill>
                    <a:srgbClr val="170130"/>
                  </a:solidFill>
                  <a:latin typeface="Asap Semi-Bold"/>
                  <a:ea typeface="Asap Semi-Bold"/>
                  <a:cs typeface="Asap Semi-Bold"/>
                  <a:sym typeface="Asap Semi-Bold"/>
                </a:rPr>
                <a:t>Chương 2: Hiện thực hóa nghiên cứu</a:t>
              </a:r>
            </a:p>
          </p:txBody>
        </p:sp>
        <p:sp>
          <p:nvSpPr>
            <p:cNvPr name="TextBox 9" id="9"/>
            <p:cNvSpPr txBox="true"/>
            <p:nvPr/>
          </p:nvSpPr>
          <p:spPr>
            <a:xfrm rot="0">
              <a:off x="2115280" y="1933406"/>
              <a:ext cx="14583885" cy="850900"/>
            </a:xfrm>
            <a:prstGeom prst="rect">
              <a:avLst/>
            </a:prstGeom>
          </p:spPr>
          <p:txBody>
            <a:bodyPr anchor="t" rtlCol="false" tIns="0" lIns="0" bIns="0" rIns="0">
              <a:spAutoFit/>
            </a:bodyPr>
            <a:lstStyle/>
            <a:p>
              <a:pPr algn="ctr">
                <a:lnSpc>
                  <a:spcPts val="5040"/>
                </a:lnSpc>
              </a:pPr>
            </a:p>
          </p:txBody>
        </p:sp>
      </p:grpSp>
      <p:sp>
        <p:nvSpPr>
          <p:cNvPr name="TextBox 10" id="10"/>
          <p:cNvSpPr txBox="true"/>
          <p:nvPr/>
        </p:nvSpPr>
        <p:spPr>
          <a:xfrm rot="0">
            <a:off x="-927422" y="1979292"/>
            <a:ext cx="10216737" cy="651483"/>
          </a:xfrm>
          <a:prstGeom prst="rect">
            <a:avLst/>
          </a:prstGeom>
        </p:spPr>
        <p:txBody>
          <a:bodyPr anchor="t" rtlCol="false" tIns="0" lIns="0" bIns="0" rIns="0">
            <a:spAutoFit/>
          </a:bodyPr>
          <a:lstStyle/>
          <a:p>
            <a:pPr algn="ctr">
              <a:lnSpc>
                <a:spcPts val="5392"/>
              </a:lnSpc>
              <a:spcBef>
                <a:spcPct val="0"/>
              </a:spcBef>
            </a:pPr>
            <a:r>
              <a:rPr lang="en-US" b="true" sz="3643" spc="182">
                <a:solidFill>
                  <a:srgbClr val="170130"/>
                </a:solidFill>
                <a:latin typeface="Faustina Semi-Bold"/>
                <a:ea typeface="Faustina Semi-Bold"/>
                <a:cs typeface="Faustina Semi-Bold"/>
                <a:sym typeface="Faustina Semi-Bold"/>
              </a:rPr>
              <a:t>Lược đồ use case quản trị</a:t>
            </a:r>
          </a:p>
        </p:txBody>
      </p:sp>
      <p:sp>
        <p:nvSpPr>
          <p:cNvPr name="TextBox 11" id="11"/>
          <p:cNvSpPr txBox="true"/>
          <p:nvPr/>
        </p:nvSpPr>
        <p:spPr>
          <a:xfrm rot="0">
            <a:off x="7197836" y="3919731"/>
            <a:ext cx="10061464" cy="2294379"/>
          </a:xfrm>
          <a:prstGeom prst="rect">
            <a:avLst/>
          </a:prstGeom>
        </p:spPr>
        <p:txBody>
          <a:bodyPr anchor="t" rtlCol="false" tIns="0" lIns="0" bIns="0" rIns="0">
            <a:spAutoFit/>
          </a:bodyPr>
          <a:lstStyle/>
          <a:p>
            <a:pPr algn="just">
              <a:lnSpc>
                <a:spcPts val="4599"/>
              </a:lnSpc>
              <a:spcBef>
                <a:spcPct val="0"/>
              </a:spcBef>
            </a:pPr>
            <a:r>
              <a:rPr lang="en-US" b="true" sz="3107" spc="155">
                <a:solidFill>
                  <a:srgbClr val="000000"/>
                </a:solidFill>
                <a:latin typeface="Faustina Semi-Bold"/>
                <a:ea typeface="Faustina Semi-Bold"/>
                <a:cs typeface="Faustina Semi-Bold"/>
                <a:sym typeface="Faustina Semi-Bold"/>
              </a:rPr>
              <a:t>Tác nhân quản trị có toàn quyền trong hệ thống và có quyền thực hiện các thao tác quản trị như: quản lý đăng nhập, quản lý thành viên, quản lý sản phẩm, quản lý đơn hàng, phân quyền.</a:t>
            </a:r>
          </a:p>
        </p:txBody>
      </p:sp>
      <p:sp>
        <p:nvSpPr>
          <p:cNvPr name="Freeform 12" id="12"/>
          <p:cNvSpPr/>
          <p:nvPr/>
        </p:nvSpPr>
        <p:spPr>
          <a:xfrm flipH="false" flipV="false" rot="0">
            <a:off x="-578678" y="-130720"/>
            <a:ext cx="3028643" cy="2318839"/>
          </a:xfrm>
          <a:custGeom>
            <a:avLst/>
            <a:gdLst/>
            <a:ahLst/>
            <a:cxnLst/>
            <a:rect r="r" b="b" t="t" l="l"/>
            <a:pathLst>
              <a:path h="2318839" w="3028643">
                <a:moveTo>
                  <a:pt x="0" y="0"/>
                </a:moveTo>
                <a:lnTo>
                  <a:pt x="3028642" y="0"/>
                </a:lnTo>
                <a:lnTo>
                  <a:pt x="3028642" y="2318840"/>
                </a:lnTo>
                <a:lnTo>
                  <a:pt x="0" y="2318840"/>
                </a:lnTo>
                <a:lnTo>
                  <a:pt x="0" y="0"/>
                </a:lnTo>
                <a:close/>
              </a:path>
            </a:pathLst>
          </a:custGeom>
          <a:blipFill>
            <a:blip r:embed="rId6"/>
            <a:stretch>
              <a:fillRect l="0" t="0" r="-27374"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DAGbnSkF8yM</dc:identifier>
  <dcterms:modified xsi:type="dcterms:W3CDTF">2011-08-01T06:04:30Z</dcterms:modified>
  <cp:revision>1</cp:revision>
  <dc:title>Đồ án Chuyên ngành của Kim Thư Lưu Dùng thử bản Pro trong 30 ngày Thuyết trình Chia sẻ Đề tài: THIẾT KẾ VÀ XÂY DỰNG WEBSITE BÁN THỰC PHẨM HEALTHY BẰNG NODEJS BÁO CÁO ĐỒ ÁN CHUYÊN NGÀNH Giảng viên hướng dẫn: ThS. Phạm Minh Đương Sinh viên thực hiện: Lưu</dc:title>
</cp:coreProperties>
</file>